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1"/>
  </p:notesMasterIdLst>
  <p:handoutMasterIdLst>
    <p:handoutMasterId r:id="rId42"/>
  </p:handoutMasterIdLst>
  <p:sldIdLst>
    <p:sldId id="264" r:id="rId5"/>
    <p:sldId id="257" r:id="rId6"/>
    <p:sldId id="265" r:id="rId7"/>
    <p:sldId id="291" r:id="rId8"/>
    <p:sldId id="307" r:id="rId9"/>
    <p:sldId id="293" r:id="rId10"/>
    <p:sldId id="308" r:id="rId11"/>
    <p:sldId id="295" r:id="rId12"/>
    <p:sldId id="296" r:id="rId13"/>
    <p:sldId id="297" r:id="rId14"/>
    <p:sldId id="309" r:id="rId15"/>
    <p:sldId id="269" r:id="rId16"/>
    <p:sldId id="310" r:id="rId17"/>
    <p:sldId id="274" r:id="rId18"/>
    <p:sldId id="275" r:id="rId19"/>
    <p:sldId id="276" r:id="rId20"/>
    <p:sldId id="311" r:id="rId21"/>
    <p:sldId id="279" r:id="rId22"/>
    <p:sldId id="280" r:id="rId23"/>
    <p:sldId id="281" r:id="rId24"/>
    <p:sldId id="282" r:id="rId25"/>
    <p:sldId id="283" r:id="rId26"/>
    <p:sldId id="284" r:id="rId27"/>
    <p:sldId id="285" r:id="rId28"/>
    <p:sldId id="287" r:id="rId29"/>
    <p:sldId id="288" r:id="rId30"/>
    <p:sldId id="289" r:id="rId31"/>
    <p:sldId id="290" r:id="rId32"/>
    <p:sldId id="298" r:id="rId33"/>
    <p:sldId id="299" r:id="rId34"/>
    <p:sldId id="305" r:id="rId35"/>
    <p:sldId id="300" r:id="rId36"/>
    <p:sldId id="301" r:id="rId37"/>
    <p:sldId id="302" r:id="rId38"/>
    <p:sldId id="268" r:id="rId39"/>
    <p:sldId id="306" r:id="rId40"/>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Janneck, Allie K" initials="JAK" lastIdx="3" clrIdx="1">
    <p:extLst>
      <p:ext uri="{19B8F6BF-5375-455C-9EA6-DF929625EA0E}">
        <p15:presenceInfo xmlns:p15="http://schemas.microsoft.com/office/powerpoint/2012/main" userId="S-1-5-21-4027829005-1107895287-290554039-17509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A78"/>
    <a:srgbClr val="006298"/>
    <a:srgbClr val="000000"/>
    <a:srgbClr val="FF6300"/>
    <a:srgbClr val="E9255F"/>
    <a:srgbClr val="0098D4"/>
    <a:srgbClr val="00B8E7"/>
    <a:srgbClr val="81D0ED"/>
    <a:srgbClr val="F6B7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18" autoAdjust="0"/>
    <p:restoredTop sz="86433" autoAdjust="0"/>
  </p:normalViewPr>
  <p:slideViewPr>
    <p:cSldViewPr snapToGrid="0" snapToObjects="1">
      <p:cViewPr varScale="1">
        <p:scale>
          <a:sx n="102" d="100"/>
          <a:sy n="102" d="100"/>
        </p:scale>
        <p:origin x="150" y="138"/>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8AA413-85C6-40F2-B867-268CAAA7E377}" type="datetimeFigureOut">
              <a:rPr lang="en-US" smtClean="0"/>
              <a:t>11/20/2018</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767803E-66EE-42CE-8DFB-98553954E472}" type="slidenum">
              <a:rPr lang="en-US" smtClean="0"/>
              <a:t>‹#›</a:t>
            </a:fld>
            <a:endParaRPr lang="en-US"/>
          </a:p>
        </p:txBody>
      </p:sp>
    </p:spTree>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86680D68-05FF-7942-990A-B21BB8E6CE33}" type="datetimeFigureOut">
              <a:rPr lang="en-US"/>
              <a:pPr>
                <a:defRPr/>
              </a:pPr>
              <a:t>11/20/2018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91CAE60C-72A0-D14D-8733-C13212F694AD}"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1CAE60C-72A0-D14D-8733-C13212F694AD}" type="slidenum">
              <a:rPr lang="en-US" smtClean="0"/>
              <a:pPr>
                <a:defRPr/>
              </a:pPr>
              <a:t>1</a:t>
            </a:fld>
            <a:endParaRPr lang="en-US"/>
          </a:p>
        </p:txBody>
      </p:sp>
    </p:spTree>
    <p:extLst>
      <p:ext uri="{BB962C8B-B14F-4D97-AF65-F5344CB8AC3E}">
        <p14:creationId xmlns:p14="http://schemas.microsoft.com/office/powerpoint/2010/main" val="23086876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192" y="16"/>
            <a:ext cx="12191807" cy="6865874"/>
          </a:xfrm>
          <a:prstGeom prst="rect">
            <a:avLst/>
          </a:prstGeom>
        </p:spPr>
      </p:pic>
      <p:sp>
        <p:nvSpPr>
          <p:cNvPr id="2" name="Title 1"/>
          <p:cNvSpPr>
            <a:spLocks noGrp="1"/>
          </p:cNvSpPr>
          <p:nvPr>
            <p:ph type="title"/>
          </p:nvPr>
        </p:nvSpPr>
        <p:spPr>
          <a:xfrm>
            <a:off x="838200" y="2291187"/>
            <a:ext cx="10515600" cy="684026"/>
          </a:xfrm>
        </p:spPr>
        <p:txBody>
          <a:bodyPr/>
          <a:lstStyle>
            <a:lvl1pPr>
              <a:defRPr>
                <a:solidFill>
                  <a:schemeClr val="bg1"/>
                </a:solidFill>
              </a:defRPr>
            </a:lvl1pPr>
          </a:lstStyle>
          <a:p>
            <a:r>
              <a:rPr lang="en-US" dirty="0"/>
              <a:t>Click to edit Master title style</a:t>
            </a:r>
          </a:p>
        </p:txBody>
      </p:sp>
      <p:sp>
        <p:nvSpPr>
          <p:cNvPr id="3" name="Text Placeholder 2"/>
          <p:cNvSpPr>
            <a:spLocks noGrp="1"/>
          </p:cNvSpPr>
          <p:nvPr>
            <p:ph type="body" sz="quarter" idx="10" hasCustomPrompt="1"/>
          </p:nvPr>
        </p:nvSpPr>
        <p:spPr>
          <a:xfrm>
            <a:off x="4867275" y="3619985"/>
            <a:ext cx="2457450" cy="597477"/>
          </a:xfrm>
        </p:spPr>
        <p:txBody>
          <a:bodyPr>
            <a:normAutofit/>
          </a:bodyPr>
          <a:lstStyle>
            <a:lvl1pPr marL="0" indent="0" algn="ctr">
              <a:buNone/>
              <a:defRPr sz="2000" b="0" i="0">
                <a:solidFill>
                  <a:schemeClr val="bg1"/>
                </a:solidFill>
                <a:latin typeface="Arial" charset="0"/>
                <a:ea typeface="Arial" charset="0"/>
                <a:cs typeface="Arial" charset="0"/>
              </a:defRPr>
            </a:lvl1pPr>
          </a:lstStyle>
          <a:p>
            <a:pPr lvl="0"/>
            <a:r>
              <a:rPr lang="en-US" dirty="0"/>
              <a:t>Click to edit date</a:t>
            </a:r>
          </a:p>
        </p:txBody>
      </p:sp>
      <p:pic>
        <p:nvPicPr>
          <p:cNvPr id="9"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32658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Unit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stretch>
            <a:fillRect/>
          </a:stretch>
        </p:blipFill>
        <p:spPr>
          <a:xfrm>
            <a:off x="192" y="16"/>
            <a:ext cx="12191807" cy="6865874"/>
          </a:xfrm>
          <a:prstGeom prst="rect">
            <a:avLst/>
          </a:prstGeom>
        </p:spPr>
      </p:pic>
      <p:sp>
        <p:nvSpPr>
          <p:cNvPr id="6" name="Text Placeholder 5"/>
          <p:cNvSpPr>
            <a:spLocks noGrp="1"/>
          </p:cNvSpPr>
          <p:nvPr>
            <p:ph type="body" sz="quarter" idx="11" hasCustomPrompt="1"/>
          </p:nvPr>
        </p:nvSpPr>
        <p:spPr>
          <a:xfrm>
            <a:off x="1274574" y="2193424"/>
            <a:ext cx="9642852" cy="618014"/>
          </a:xfrm>
        </p:spPr>
        <p:txBody>
          <a:bodyPr anchor="b">
            <a:noAutofit/>
          </a:bodyPr>
          <a:lstStyle>
            <a:lvl1pPr marL="0" indent="0" algn="ctr">
              <a:buNone/>
              <a:defRPr sz="50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Unit 1</a:t>
            </a:r>
          </a:p>
        </p:txBody>
      </p:sp>
      <p:sp>
        <p:nvSpPr>
          <p:cNvPr id="2" name="Title 1"/>
          <p:cNvSpPr>
            <a:spLocks noGrp="1"/>
          </p:cNvSpPr>
          <p:nvPr>
            <p:ph type="title"/>
          </p:nvPr>
        </p:nvSpPr>
        <p:spPr>
          <a:xfrm>
            <a:off x="838200" y="3096122"/>
            <a:ext cx="10515600" cy="672105"/>
          </a:xfrm>
        </p:spPr>
        <p:txBody>
          <a:bodyPr/>
          <a:lstStyle>
            <a:lvl1pPr>
              <a:defRPr>
                <a:solidFill>
                  <a:schemeClr val="bg1"/>
                </a:solidFill>
              </a:defRPr>
            </a:lvl1pPr>
          </a:lstStyle>
          <a:p>
            <a:r>
              <a:rPr lang="en-US" dirty="0"/>
              <a:t>Click to edit Master title style</a:t>
            </a:r>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38174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193" y="-7874"/>
            <a:ext cx="12191807" cy="6865874"/>
          </a:xfrm>
          <a:prstGeom prst="rect">
            <a:avLst/>
          </a:prstGeom>
        </p:spPr>
      </p:pic>
      <p:sp>
        <p:nvSpPr>
          <p:cNvPr id="6" name="Text Placeholder 5"/>
          <p:cNvSpPr>
            <a:spLocks noGrp="1"/>
          </p:cNvSpPr>
          <p:nvPr>
            <p:ph type="body" sz="quarter" idx="11" hasCustomPrompt="1"/>
          </p:nvPr>
        </p:nvSpPr>
        <p:spPr>
          <a:xfrm>
            <a:off x="4798581" y="3060212"/>
            <a:ext cx="3297426" cy="618014"/>
          </a:xfrm>
        </p:spPr>
        <p:txBody>
          <a:bodyPr anchor="b">
            <a:noAutofit/>
          </a:bodyPr>
          <a:lstStyle>
            <a:lvl1pPr marL="0" indent="0" algn="l">
              <a:buNone/>
              <a:defRPr sz="3600" b="0" i="0">
                <a:solidFill>
                  <a:schemeClr val="bg1"/>
                </a:solidFill>
                <a:latin typeface="Arial" charset="0"/>
                <a:ea typeface="Arial" charset="0"/>
                <a:cs typeface="Arial" charset="0"/>
              </a:defRPr>
            </a:lvl1pPr>
            <a:lvl2pPr marL="457200" indent="0" algn="ctr">
              <a:buNone/>
              <a:defRPr>
                <a:latin typeface="Summer Font" charset="0"/>
                <a:ea typeface="Summer Font" charset="0"/>
                <a:cs typeface="Summer Font" charset="0"/>
              </a:defRPr>
            </a:lvl2pPr>
            <a:lvl3pPr marL="914400" indent="0" algn="ctr">
              <a:buNone/>
              <a:defRPr>
                <a:latin typeface="Summer Font" charset="0"/>
                <a:ea typeface="Summer Font" charset="0"/>
                <a:cs typeface="Summer Font" charset="0"/>
              </a:defRPr>
            </a:lvl3pPr>
            <a:lvl4pPr marL="1371600" indent="0" algn="ctr">
              <a:buNone/>
              <a:defRPr>
                <a:latin typeface="Summer Font" charset="0"/>
                <a:ea typeface="Summer Font" charset="0"/>
                <a:cs typeface="Summer Font" charset="0"/>
              </a:defRPr>
            </a:lvl4pPr>
          </a:lstStyle>
          <a:p>
            <a:pPr lvl="0"/>
            <a:r>
              <a:rPr lang="en-US" dirty="0"/>
              <a:t>Chapter 1</a:t>
            </a:r>
          </a:p>
        </p:txBody>
      </p:sp>
      <p:sp>
        <p:nvSpPr>
          <p:cNvPr id="5" name="Title 4"/>
          <p:cNvSpPr>
            <a:spLocks noGrp="1"/>
          </p:cNvSpPr>
          <p:nvPr>
            <p:ph type="title"/>
          </p:nvPr>
        </p:nvSpPr>
        <p:spPr>
          <a:xfrm>
            <a:off x="4798581" y="4296429"/>
            <a:ext cx="6402684" cy="672105"/>
          </a:xfrm>
        </p:spPr>
        <p:txBody>
          <a:bodyPr/>
          <a:lstStyle>
            <a:lvl1pPr algn="l">
              <a:defRPr>
                <a:solidFill>
                  <a:schemeClr val="bg1"/>
                </a:solidFill>
              </a:defRPr>
            </a:lvl1pPr>
          </a:lstStyle>
          <a:p>
            <a:r>
              <a:rPr lang="en-US" dirty="0"/>
              <a:t>Click to edit Master title style</a:t>
            </a:r>
          </a:p>
        </p:txBody>
      </p:sp>
      <p:sp>
        <p:nvSpPr>
          <p:cNvPr id="9" name="Picture Placeholder 8"/>
          <p:cNvSpPr>
            <a:spLocks noGrp="1"/>
          </p:cNvSpPr>
          <p:nvPr>
            <p:ph type="pic" sz="quarter" idx="12"/>
          </p:nvPr>
        </p:nvSpPr>
        <p:spPr>
          <a:xfrm>
            <a:off x="246063" y="314482"/>
            <a:ext cx="3343275" cy="4318000"/>
          </a:xfrm>
        </p:spPr>
        <p:txBody>
          <a:bodyPr/>
          <a:lstStyle/>
          <a:p>
            <a:r>
              <a:rPr lang="en-US"/>
              <a:t>Click icon to add picture</a:t>
            </a: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24861" y="6356350"/>
            <a:ext cx="1699425" cy="383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ooter Placeholder 4"/>
          <p:cNvSpPr>
            <a:spLocks noGrp="1"/>
          </p:cNvSpPr>
          <p:nvPr>
            <p:ph type="ftr" sz="quarter" idx="3"/>
          </p:nvPr>
        </p:nvSpPr>
        <p:spPr>
          <a:xfrm>
            <a:off x="2923890"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chemeClr val="bg1"/>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pic>
        <p:nvPicPr>
          <p:cNvPr id="10" name="Picture Placeholder 2" descr="This is the cover image for Marketing 2020.">
            <a:extLst>
              <a:ext uri="{FF2B5EF4-FFF2-40B4-BE49-F238E27FC236}">
                <a16:creationId xmlns:a16="http://schemas.microsoft.com/office/drawing/2014/main" id="{3BAE73A8-04EB-40DF-9ADA-8C8E9307E507}"/>
              </a:ext>
            </a:extLst>
          </p:cNvPr>
          <p:cNvPicPr>
            <a:picLocks noChangeAspect="1"/>
          </p:cNvPicPr>
          <p:nvPr userDrawn="1"/>
        </p:nvPicPr>
        <p:blipFill>
          <a:blip r:embed="rId4"/>
          <a:srcRect l="462" r="462"/>
          <a:stretch>
            <a:fillRect/>
          </a:stretch>
        </p:blipFill>
        <p:spPr bwMode="auto">
          <a:xfrm>
            <a:off x="131975" y="119308"/>
            <a:ext cx="4552518" cy="587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pic>
    </p:spTree>
    <p:extLst>
      <p:ext uri="{BB962C8B-B14F-4D97-AF65-F5344CB8AC3E}">
        <p14:creationId xmlns:p14="http://schemas.microsoft.com/office/powerpoint/2010/main" val="617780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5" hasCustomPrompt="1"/>
          </p:nvPr>
        </p:nvSpPr>
        <p:spPr>
          <a:xfrm>
            <a:off x="743576" y="1289684"/>
            <a:ext cx="10711543" cy="3732692"/>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035067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Sections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5" hasCustomPrompt="1"/>
          </p:nvPr>
        </p:nvSpPr>
        <p:spPr>
          <a:xfrm>
            <a:off x="743574" y="1290690"/>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11" name="Text Placeholder 5"/>
          <p:cNvSpPr>
            <a:spLocks noGrp="1"/>
          </p:cNvSpPr>
          <p:nvPr>
            <p:ph type="body" sz="quarter" idx="18" hasCustomPrompt="1"/>
          </p:nvPr>
        </p:nvSpPr>
        <p:spPr>
          <a:xfrm>
            <a:off x="743572" y="1737343"/>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9" name="Text Placeholder 5"/>
          <p:cNvSpPr>
            <a:spLocks noGrp="1"/>
          </p:cNvSpPr>
          <p:nvPr>
            <p:ph type="body" sz="quarter" idx="17" hasCustomPrompt="1"/>
          </p:nvPr>
        </p:nvSpPr>
        <p:spPr>
          <a:xfrm>
            <a:off x="743573" y="3389727"/>
            <a:ext cx="10711543" cy="348047"/>
          </a:xfrm>
        </p:spPr>
        <p:txBody>
          <a:bodyPr>
            <a:noAutofit/>
          </a:bodyPr>
          <a:lstStyle>
            <a:lvl1pPr marL="0" indent="0" algn="l">
              <a:buNone/>
              <a:defRPr sz="2400" b="1" i="0" baseline="0">
                <a:solidFill>
                  <a:srgbClr val="006298"/>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Section Header</a:t>
            </a:r>
          </a:p>
        </p:txBody>
      </p:sp>
      <p:sp>
        <p:nvSpPr>
          <p:cNvPr id="8" name="Text Placeholder 5"/>
          <p:cNvSpPr>
            <a:spLocks noGrp="1"/>
          </p:cNvSpPr>
          <p:nvPr>
            <p:ph type="body" sz="quarter" idx="16" hasCustomPrompt="1"/>
          </p:nvPr>
        </p:nvSpPr>
        <p:spPr>
          <a:xfrm>
            <a:off x="743572" y="3856204"/>
            <a:ext cx="10711543" cy="1462674"/>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a:t>
            </a:r>
          </a:p>
        </p:txBody>
      </p:sp>
      <p:sp>
        <p:nvSpPr>
          <p:cNvPr id="12"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93668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Content Placeholder 2"/>
          <p:cNvSpPr>
            <a:spLocks noGrp="1"/>
          </p:cNvSpPr>
          <p:nvPr>
            <p:ph idx="1"/>
          </p:nvPr>
        </p:nvSpPr>
        <p:spPr>
          <a:xfrm>
            <a:off x="743576"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5084468" cy="3953578"/>
          </a:xfrm>
        </p:spPr>
        <p:txBody>
          <a:bodyPr>
            <a:normAutofit/>
          </a:bodyPr>
          <a:lstStyle>
            <a:lvl1pPr marL="228600" indent="-228600">
              <a:buClr>
                <a:srgbClr val="004A78"/>
              </a:buClr>
              <a:buFont typeface="Arial" charset="0"/>
              <a:buChar char="•"/>
              <a:defRPr sz="1800">
                <a:solidFill>
                  <a:srgbClr val="000000"/>
                </a:solidFill>
              </a:defRPr>
            </a:lvl1pPr>
            <a:lvl2pPr marL="685800" indent="-228600">
              <a:buClr>
                <a:srgbClr val="004A78"/>
              </a:buClr>
              <a:buFont typeface="Arial" charset="0"/>
              <a:buChar char="•"/>
              <a:defRPr sz="1800">
                <a:solidFill>
                  <a:srgbClr val="000000"/>
                </a:solidFill>
              </a:defRPr>
            </a:lvl2pPr>
            <a:lvl3pPr marL="1143000" indent="-228600">
              <a:buClr>
                <a:srgbClr val="004A78"/>
              </a:buClr>
              <a:buFont typeface="Arial" charset="0"/>
              <a:buChar char="•"/>
              <a:defRPr sz="1800">
                <a:solidFill>
                  <a:srgbClr val="000000"/>
                </a:solidFill>
              </a:defRPr>
            </a:lvl3pPr>
            <a:lvl4pPr marL="1600200" indent="-228600">
              <a:buClr>
                <a:srgbClr val="004A78"/>
              </a:buClr>
              <a:buFont typeface="Arial" charset="0"/>
              <a:buChar char="•"/>
              <a:defRPr sz="1800">
                <a:solidFill>
                  <a:srgbClr val="000000"/>
                </a:solidFill>
              </a:defRPr>
            </a:lvl4pPr>
            <a:lvl5pPr marL="2057400" indent="-228600">
              <a:buClr>
                <a:srgbClr val="004A78"/>
              </a:buClr>
              <a:buFont typeface="Arial" charset="0"/>
              <a:buChar cha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12" name="Content Placeholder 2"/>
          <p:cNvSpPr>
            <a:spLocks noGrp="1"/>
          </p:cNvSpPr>
          <p:nvPr>
            <p:ph idx="20"/>
          </p:nvPr>
        </p:nvSpPr>
        <p:spPr>
          <a:xfrm>
            <a:off x="6370651" y="1579015"/>
            <a:ext cx="5084468"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4" name="Text Placeholder 3"/>
          <p:cNvSpPr>
            <a:spLocks noGrp="1"/>
          </p:cNvSpPr>
          <p:nvPr>
            <p:ph type="body" sz="quarter" idx="18" hasCustomPrompt="1"/>
          </p:nvPr>
        </p:nvSpPr>
        <p:spPr>
          <a:xfrm>
            <a:off x="6370651" y="2202774"/>
            <a:ext cx="5084468" cy="3953578"/>
          </a:xfrm>
        </p:spPr>
        <p:txBody>
          <a:bodyPr>
            <a:normAutofit/>
          </a:bodyPr>
          <a:lstStyle>
            <a:lvl1pPr>
              <a:buClr>
                <a:srgbClr val="004A78"/>
              </a:buClr>
              <a:defRPr sz="1800">
                <a:solidFill>
                  <a:srgbClr val="000000"/>
                </a:solidFill>
              </a:defRPr>
            </a:lvl1pPr>
            <a:lvl2pPr marL="685800" indent="-228600">
              <a:buClr>
                <a:srgbClr val="004A78"/>
              </a:buClr>
              <a:buFontTx/>
              <a:buChar char="‒"/>
              <a:defRPr sz="1800">
                <a:solidFill>
                  <a:srgbClr val="000000"/>
                </a:solidFill>
              </a:defRPr>
            </a:lvl2pPr>
            <a:lvl3pPr>
              <a:buClr>
                <a:srgbClr val="004A78"/>
              </a:buClr>
              <a:defRPr sz="1800">
                <a:solidFill>
                  <a:srgbClr val="000000"/>
                </a:solidFill>
              </a:defRPr>
            </a:lvl3pPr>
            <a:lvl4pPr>
              <a:buClr>
                <a:srgbClr val="004A78"/>
              </a:buClr>
              <a:defRPr sz="1800">
                <a:solidFill>
                  <a:srgbClr val="000000"/>
                </a:solidFill>
              </a:defRPr>
            </a:lvl4pPr>
            <a:lvl5pPr>
              <a:buClr>
                <a:srgbClr val="004A78"/>
              </a:buClr>
              <a:defRPr sz="1800">
                <a:solidFill>
                  <a:srgbClr val="000000"/>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p>
          <a:p>
            <a:pPr lvl="0"/>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 Massa </a:t>
            </a:r>
            <a:r>
              <a:rPr lang="en-US" dirty="0" err="1"/>
              <a:t>tempor</a:t>
            </a:r>
            <a:r>
              <a:rPr lang="en-US" dirty="0"/>
              <a:t> </a:t>
            </a:r>
            <a:r>
              <a:rPr lang="en-US" dirty="0" err="1"/>
              <a:t>nec</a:t>
            </a:r>
            <a:r>
              <a:rPr lang="en-US" dirty="0"/>
              <a:t> </a:t>
            </a:r>
            <a:r>
              <a:rPr lang="en-US" dirty="0" err="1"/>
              <a:t>feugiat</a:t>
            </a:r>
            <a:r>
              <a:rPr lang="en-US" dirty="0"/>
              <a:t> </a:t>
            </a:r>
            <a:r>
              <a:rPr lang="en-US" dirty="0" err="1"/>
              <a:t>nisl</a:t>
            </a:r>
            <a:r>
              <a:rPr lang="en-US" dirty="0"/>
              <a:t> </a:t>
            </a:r>
            <a:r>
              <a:rPr lang="en-US" dirty="0" err="1"/>
              <a:t>pretium</a:t>
            </a:r>
            <a:r>
              <a:rPr lang="en-US" dirty="0"/>
              <a:t> </a:t>
            </a:r>
            <a:r>
              <a:rPr lang="en-US" dirty="0" err="1"/>
              <a:t>fusce</a:t>
            </a:r>
            <a:r>
              <a:rPr lang="en-US" dirty="0"/>
              <a:t> id </a:t>
            </a:r>
            <a:r>
              <a:rPr lang="en-US" dirty="0" err="1"/>
              <a:t>velit</a:t>
            </a:r>
            <a:r>
              <a:rPr lang="en-US" dirty="0"/>
              <a:t>. </a:t>
            </a:r>
          </a:p>
          <a:p>
            <a:pPr lvl="0"/>
            <a:r>
              <a:rPr lang="en-US" dirty="0" err="1"/>
              <a:t>Amet</a:t>
            </a:r>
            <a:r>
              <a:rPr lang="en-US" dirty="0"/>
              <a:t> </a:t>
            </a:r>
            <a:r>
              <a:rPr lang="en-US" dirty="0" err="1"/>
              <a:t>est</a:t>
            </a:r>
            <a:r>
              <a:rPr lang="en-US" dirty="0"/>
              <a:t> </a:t>
            </a:r>
            <a:r>
              <a:rPr lang="en-US" dirty="0" err="1"/>
              <a:t>placerat</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In </a:t>
            </a:r>
            <a:r>
              <a:rPr lang="en-US" dirty="0" err="1"/>
              <a:t>egestas</a:t>
            </a:r>
            <a:r>
              <a:rPr lang="en-US" dirty="0"/>
              <a:t> </a:t>
            </a:r>
            <a:r>
              <a:rPr lang="en-US" dirty="0" err="1"/>
              <a:t>erat</a:t>
            </a:r>
            <a:r>
              <a:rPr lang="en-US" dirty="0"/>
              <a:t> </a:t>
            </a:r>
            <a:r>
              <a:rPr lang="en-US" dirty="0" err="1"/>
              <a:t>imperdiet</a:t>
            </a:r>
            <a:r>
              <a:rPr lang="en-US" dirty="0"/>
              <a:t> </a:t>
            </a:r>
            <a:r>
              <a:rPr lang="en-US" dirty="0" err="1"/>
              <a:t>sed</a:t>
            </a:r>
            <a:r>
              <a:rPr lang="en-US" dirty="0"/>
              <a:t> </a:t>
            </a:r>
            <a:r>
              <a:rPr lang="en-US" dirty="0" err="1"/>
              <a:t>euismod</a:t>
            </a:r>
            <a:r>
              <a:rPr lang="en-US" dirty="0"/>
              <a:t> nisi porta lorem. </a:t>
            </a:r>
            <a:r>
              <a:rPr lang="en-US" dirty="0" err="1"/>
              <a:t>Fermentum</a:t>
            </a:r>
            <a:r>
              <a:rPr lang="en-US" dirty="0"/>
              <a:t> et </a:t>
            </a:r>
            <a:r>
              <a:rPr lang="en-US" dirty="0" err="1"/>
              <a:t>sollicitudin</a:t>
            </a:r>
            <a:r>
              <a:rPr lang="en-US" dirty="0"/>
              <a:t> ac </a:t>
            </a:r>
            <a:r>
              <a:rPr lang="en-US" dirty="0" err="1"/>
              <a:t>orci</a:t>
            </a:r>
            <a:r>
              <a:rPr lang="en-US" dirty="0"/>
              <a:t> </a:t>
            </a:r>
            <a:r>
              <a:rPr lang="en-US" dirty="0" err="1"/>
              <a:t>phasellus</a:t>
            </a:r>
            <a:r>
              <a:rPr lang="en-US" dirty="0"/>
              <a:t> </a:t>
            </a:r>
            <a:r>
              <a:rPr lang="en-US" dirty="0" err="1"/>
              <a:t>egestas</a:t>
            </a:r>
            <a:r>
              <a:rPr lang="en-US" dirty="0"/>
              <a:t> </a:t>
            </a:r>
            <a:r>
              <a:rPr lang="en-US" dirty="0" err="1"/>
              <a:t>tellus</a:t>
            </a:r>
            <a:r>
              <a:rPr lang="en-US" dirty="0"/>
              <a:t> </a:t>
            </a:r>
            <a:r>
              <a:rPr lang="en-US" dirty="0" err="1"/>
              <a:t>rutrum</a:t>
            </a:r>
            <a:r>
              <a:rPr lang="en-US" dirty="0"/>
              <a:t> </a:t>
            </a:r>
            <a:r>
              <a:rPr lang="en-US" dirty="0" err="1"/>
              <a:t>tellus</a:t>
            </a:r>
            <a:r>
              <a:rPr lang="en-US" dirty="0"/>
              <a:t>. </a:t>
            </a:r>
            <a:r>
              <a:rPr lang="en-US" dirty="0" err="1"/>
              <a:t>Nec</a:t>
            </a:r>
            <a:r>
              <a:rPr lang="en-US" dirty="0"/>
              <a:t> dui </a:t>
            </a:r>
            <a:r>
              <a:rPr lang="en-US" dirty="0" err="1"/>
              <a:t>nunc</a:t>
            </a:r>
            <a:r>
              <a:rPr lang="en-US" dirty="0"/>
              <a:t> </a:t>
            </a:r>
            <a:r>
              <a:rPr lang="en-US" dirty="0" err="1"/>
              <a:t>mattis</a:t>
            </a:r>
            <a:r>
              <a:rPr lang="en-US" dirty="0"/>
              <a:t> </a:t>
            </a:r>
            <a:r>
              <a:rPr lang="en-US" dirty="0" err="1"/>
              <a:t>enim</a:t>
            </a:r>
            <a:r>
              <a:rPr lang="en-US" dirty="0"/>
              <a:t>. </a:t>
            </a:r>
            <a:r>
              <a:rPr lang="en-US" dirty="0" err="1"/>
              <a:t>Nisl</a:t>
            </a:r>
            <a:r>
              <a:rPr lang="en-US" dirty="0"/>
              <a:t> </a:t>
            </a:r>
            <a:r>
              <a:rPr lang="en-US" dirty="0" err="1"/>
              <a:t>condimentum</a:t>
            </a:r>
            <a:r>
              <a:rPr lang="en-US" dirty="0"/>
              <a:t> id </a:t>
            </a:r>
            <a:r>
              <a:rPr lang="en-US" dirty="0" err="1"/>
              <a:t>venenatis</a:t>
            </a:r>
            <a:r>
              <a:rPr lang="en-US" dirty="0"/>
              <a:t> a </a:t>
            </a:r>
            <a:r>
              <a:rPr lang="en-US" dirty="0" err="1"/>
              <a:t>condimentum</a:t>
            </a:r>
            <a:r>
              <a:rPr lang="en-US" dirty="0"/>
              <a:t>. Non </a:t>
            </a:r>
            <a:r>
              <a:rPr lang="en-US" dirty="0" err="1"/>
              <a:t>enim</a:t>
            </a:r>
            <a:r>
              <a:rPr lang="en-US" dirty="0"/>
              <a:t> </a:t>
            </a:r>
            <a:r>
              <a:rPr lang="en-US" dirty="0" err="1"/>
              <a:t>praesent</a:t>
            </a:r>
            <a:r>
              <a:rPr lang="en-US" dirty="0"/>
              <a:t> </a:t>
            </a:r>
            <a:r>
              <a:rPr lang="en-US" dirty="0" err="1"/>
              <a:t>elementum</a:t>
            </a:r>
            <a:r>
              <a:rPr lang="en-US" dirty="0"/>
              <a:t> </a:t>
            </a:r>
            <a:r>
              <a:rPr lang="en-US" dirty="0" err="1"/>
              <a:t>facilisis</a:t>
            </a:r>
            <a:r>
              <a:rPr lang="en-US" dirty="0"/>
              <a:t> </a:t>
            </a:r>
            <a:r>
              <a:rPr lang="en-US" dirty="0" err="1"/>
              <a:t>leo</a:t>
            </a:r>
            <a:r>
              <a:rPr lang="en-US" dirty="0"/>
              <a:t> </a:t>
            </a:r>
            <a:r>
              <a:rPr lang="en-US" dirty="0" err="1"/>
              <a:t>vel</a:t>
            </a:r>
            <a:r>
              <a:rPr lang="en-US" dirty="0"/>
              <a:t> </a:t>
            </a:r>
            <a:r>
              <a:rPr lang="en-US" dirty="0" err="1"/>
              <a:t>fringilla</a:t>
            </a:r>
            <a:r>
              <a:rPr lang="en-US" dirty="0"/>
              <a:t> </a:t>
            </a:r>
            <a:r>
              <a:rPr lang="en-US" dirty="0" err="1"/>
              <a:t>est</a:t>
            </a:r>
            <a:r>
              <a:rPr lang="en-US" dirty="0"/>
              <a:t> </a:t>
            </a:r>
            <a:r>
              <a:rPr lang="en-US" dirty="0" err="1"/>
              <a:t>ullamcorper</a:t>
            </a:r>
            <a:r>
              <a:rPr lang="en-US" dirty="0"/>
              <a: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75900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hree Content 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743576"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4" name="Text Placeholder 3"/>
          <p:cNvSpPr>
            <a:spLocks noGrp="1"/>
          </p:cNvSpPr>
          <p:nvPr>
            <p:ph type="body" sz="quarter" idx="15" hasCustomPrompt="1"/>
          </p:nvPr>
        </p:nvSpPr>
        <p:spPr>
          <a:xfrm>
            <a:off x="743576"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9" name="Content Placeholder 2"/>
          <p:cNvSpPr>
            <a:spLocks noGrp="1"/>
          </p:cNvSpPr>
          <p:nvPr>
            <p:ph idx="22"/>
          </p:nvPr>
        </p:nvSpPr>
        <p:spPr>
          <a:xfrm>
            <a:off x="4445799"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16" name="Text Placeholder 3"/>
          <p:cNvSpPr>
            <a:spLocks noGrp="1"/>
          </p:cNvSpPr>
          <p:nvPr>
            <p:ph type="body" sz="quarter" idx="18" hasCustomPrompt="1"/>
          </p:nvPr>
        </p:nvSpPr>
        <p:spPr>
          <a:xfrm>
            <a:off x="4445799"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23" name="Content Placeholder 2"/>
          <p:cNvSpPr>
            <a:spLocks noGrp="1"/>
          </p:cNvSpPr>
          <p:nvPr>
            <p:ph idx="23"/>
          </p:nvPr>
        </p:nvSpPr>
        <p:spPr>
          <a:xfrm>
            <a:off x="8145953" y="1579015"/>
            <a:ext cx="3300402" cy="492443"/>
          </a:xfrm>
          <a:solidFill>
            <a:schemeClr val="bg1"/>
          </a:solidFill>
          <a:effectLst>
            <a:outerShdw dist="12700" dir="5400000" algn="t" rotWithShape="0">
              <a:prstClr val="black"/>
            </a:outerShdw>
          </a:effectLst>
        </p:spPr>
        <p:txBody>
          <a:bodyPr tIns="91440" bIns="91440" rtlCol="0" anchor="b">
            <a:spAutoFit/>
          </a:bodyPr>
          <a:lstStyle>
            <a:lvl1pPr marL="0" indent="0" algn="ctr">
              <a:lnSpc>
                <a:spcPct val="100000"/>
              </a:lnSpc>
              <a:spcBef>
                <a:spcPts val="0"/>
              </a:spcBef>
              <a:buNone/>
              <a:defRPr lang="en-US" sz="2000" b="1" smtClean="0">
                <a:solidFill>
                  <a:srgbClr val="006298"/>
                </a:solidFill>
              </a:defRPr>
            </a:lvl1pPr>
            <a:lvl2pPr>
              <a:defRPr lang="en-US" smtClean="0">
                <a:solidFill>
                  <a:schemeClr val="tx1"/>
                </a:solidFill>
              </a:defRPr>
            </a:lvl2pPr>
            <a:lvl3pPr>
              <a:defRPr lang="en-US" smtClean="0">
                <a:solidFill>
                  <a:schemeClr val="tx1"/>
                </a:solidFill>
              </a:defRPr>
            </a:lvl3pPr>
          </a:lstStyle>
          <a:p>
            <a:pPr lvl="0"/>
            <a:r>
              <a:rPr lang="en-US"/>
              <a:t>Edit Master text styles</a:t>
            </a:r>
          </a:p>
        </p:txBody>
      </p:sp>
      <p:sp>
        <p:nvSpPr>
          <p:cNvPr id="20" name="Text Placeholder 3"/>
          <p:cNvSpPr>
            <a:spLocks noGrp="1"/>
          </p:cNvSpPr>
          <p:nvPr>
            <p:ph type="body" sz="quarter" idx="20" hasCustomPrompt="1"/>
          </p:nvPr>
        </p:nvSpPr>
        <p:spPr>
          <a:xfrm>
            <a:off x="8154717" y="2202774"/>
            <a:ext cx="3300402" cy="3953578"/>
          </a:xfrm>
        </p:spPr>
        <p:txBody>
          <a:bodyPr>
            <a:normAutofit/>
          </a:bodyPr>
          <a:lstStyle>
            <a:lvl1pPr>
              <a:buClr>
                <a:srgbClr val="004A78"/>
              </a:buClr>
              <a:defRPr sz="1800">
                <a:solidFill>
                  <a:srgbClr val="000000"/>
                </a:solidFill>
              </a:defRPr>
            </a:lvl1pPr>
            <a:lvl2pPr marL="685800" indent="-228600">
              <a:buFontTx/>
              <a:buChar char="‒"/>
              <a:defRPr sz="1800"/>
            </a:lvl2pPr>
            <a:lvl3pPr>
              <a:defRPr sz="1800"/>
            </a:lvl3pPr>
            <a:lvl4pPr>
              <a:defRPr sz="1800"/>
            </a:lvl4pPr>
            <a:lvl5pPr>
              <a:defRPr sz="1800"/>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Viverra</a:t>
            </a:r>
            <a:r>
              <a:rPr lang="en-US" dirty="0"/>
              <a:t> vitae </a:t>
            </a:r>
            <a:r>
              <a:rPr lang="en-US" dirty="0" err="1"/>
              <a:t>congue</a:t>
            </a:r>
            <a:r>
              <a:rPr lang="en-US" dirty="0"/>
              <a:t> </a:t>
            </a:r>
            <a:r>
              <a:rPr lang="en-US" dirty="0" err="1"/>
              <a:t>eu</a:t>
            </a:r>
            <a:r>
              <a:rPr lang="en-US" dirty="0"/>
              <a:t> </a:t>
            </a:r>
            <a:r>
              <a:rPr lang="en-US" dirty="0" err="1"/>
              <a:t>consequat</a:t>
            </a:r>
            <a:r>
              <a:rPr lang="en-US" dirty="0"/>
              <a:t> ac </a:t>
            </a:r>
            <a:r>
              <a:rPr lang="en-US" dirty="0" err="1"/>
              <a:t>felis</a:t>
            </a:r>
            <a:r>
              <a:rPr lang="en-US" dirty="0"/>
              <a:t> </a:t>
            </a:r>
            <a:r>
              <a:rPr lang="en-US" dirty="0" err="1"/>
              <a:t>donec</a:t>
            </a:r>
            <a:r>
              <a:rPr lang="en-US" dirty="0"/>
              <a:t> et. </a:t>
            </a:r>
            <a:r>
              <a:rPr lang="en-US" dirty="0" err="1"/>
              <a:t>Magnis</a:t>
            </a:r>
            <a:r>
              <a:rPr lang="en-US" dirty="0"/>
              <a:t> dis parturient </a:t>
            </a:r>
            <a:r>
              <a:rPr lang="en-US" dirty="0" err="1"/>
              <a:t>montes</a:t>
            </a:r>
            <a:r>
              <a:rPr lang="en-US" dirty="0"/>
              <a:t> </a:t>
            </a:r>
            <a:r>
              <a:rPr lang="en-US" dirty="0" err="1"/>
              <a:t>nascetur</a:t>
            </a:r>
            <a:r>
              <a:rPr lang="en-US" dirty="0"/>
              <a:t>.</a:t>
            </a:r>
          </a:p>
        </p:txBody>
      </p:sp>
      <p:sp>
        <p:nvSpPr>
          <p:cNvPr id="10"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377184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with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Text Placeholder 1"/>
          <p:cNvSpPr>
            <a:spLocks noGrp="1"/>
          </p:cNvSpPr>
          <p:nvPr>
            <p:ph type="body" sz="quarter" idx="15" hasCustomPrompt="1"/>
          </p:nvPr>
        </p:nvSpPr>
        <p:spPr>
          <a:xfrm>
            <a:off x="743576" y="1289684"/>
            <a:ext cx="10711543" cy="2750053"/>
          </a:xfrm>
        </p:spPr>
        <p:txBody>
          <a:bodyPr>
            <a:noAutofit/>
          </a:bodyPr>
          <a:lstStyle>
            <a:lvl1pPr marL="0" indent="0" algn="l">
              <a:buNone/>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 </a:t>
            </a:r>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 </a:t>
            </a:r>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 </a:t>
            </a:r>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 </a:t>
            </a:r>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Text Placeholder 2"/>
          <p:cNvSpPr>
            <a:spLocks noGrp="1"/>
          </p:cNvSpPr>
          <p:nvPr>
            <p:ph type="body" sz="quarter" idx="16" hasCustomPrompt="1"/>
          </p:nvPr>
        </p:nvSpPr>
        <p:spPr>
          <a:xfrm>
            <a:off x="740228" y="4846655"/>
            <a:ext cx="10711543" cy="825500"/>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4748055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and Caption">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
        <p:nvSpPr>
          <p:cNvPr id="6" name="Picture Placeholder 5"/>
          <p:cNvSpPr>
            <a:spLocks noGrp="1"/>
          </p:cNvSpPr>
          <p:nvPr>
            <p:ph type="pic" sz="quarter" idx="10"/>
          </p:nvPr>
        </p:nvSpPr>
        <p:spPr>
          <a:xfrm>
            <a:off x="733118" y="1619557"/>
            <a:ext cx="6477000" cy="4259263"/>
          </a:xfrm>
        </p:spPr>
        <p:txBody>
          <a:bodyPr/>
          <a:lstStyle/>
          <a:p>
            <a:r>
              <a:rPr lang="en-US"/>
              <a:t>Click icon to add picture</a:t>
            </a:r>
          </a:p>
        </p:txBody>
      </p:sp>
      <p:sp>
        <p:nvSpPr>
          <p:cNvPr id="10" name="Text Placeholder 9"/>
          <p:cNvSpPr>
            <a:spLocks noGrp="1"/>
          </p:cNvSpPr>
          <p:nvPr>
            <p:ph type="body" sz="quarter" idx="11" hasCustomPrompt="1"/>
          </p:nvPr>
        </p:nvSpPr>
        <p:spPr>
          <a:xfrm>
            <a:off x="7478972" y="4070657"/>
            <a:ext cx="3976406" cy="1808163"/>
          </a:xfrm>
        </p:spPr>
        <p:txBody>
          <a:bodyPr/>
          <a:lstStyle>
            <a:lvl1pPr marL="0" marR="0" indent="0" algn="l" defTabSz="914400" rtl="0" eaLnBrk="0" fontAlgn="base" latinLnBrk="0" hangingPunct="0">
              <a:lnSpc>
                <a:spcPct val="100000"/>
              </a:lnSpc>
              <a:spcBef>
                <a:spcPct val="0"/>
              </a:spcBef>
              <a:spcAft>
                <a:spcPct val="0"/>
              </a:spcAft>
              <a:buClrTx/>
              <a:buSzTx/>
              <a:buFontTx/>
              <a:buNone/>
              <a:tabLst/>
              <a:defRPr sz="1800">
                <a:solidFill>
                  <a:srgbClr val="006298"/>
                </a:solidFill>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Click to add caption to accompany content. Lorem ipsum dolor sit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amet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consectetur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adipiscing</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elit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sed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do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eiusmod</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tempor</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incididunt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ut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labore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dolore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magna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aliqua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Viverra</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vitae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congue</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eu</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consequat</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ac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felis</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a:t>
            </a:r>
            <a:r>
              <a:rPr kumimoji="0" lang="en-US" sz="1800" b="0" i="0" u="none" strike="noStrike" kern="1200" cap="none" spc="0" normalizeH="0" baseline="0" noProof="0" dirty="0" err="1">
                <a:ln>
                  <a:noFill/>
                </a:ln>
                <a:solidFill>
                  <a:srgbClr val="006298"/>
                </a:solidFill>
                <a:effectLst/>
                <a:uLnTx/>
                <a:uFillTx/>
                <a:latin typeface="Arial" charset="0"/>
                <a:ea typeface="Arial" charset="0"/>
                <a:cs typeface="Arial" charset="0"/>
              </a:rPr>
              <a:t>donec</a:t>
            </a:r>
            <a:r>
              <a:rPr kumimoji="0" lang="en-US" sz="1800" b="0" i="0" u="none" strike="noStrike" kern="1200" cap="none" spc="0" normalizeH="0" baseline="0" noProof="0" dirty="0">
                <a:ln>
                  <a:noFill/>
                </a:ln>
                <a:solidFill>
                  <a:srgbClr val="006298"/>
                </a:solidFill>
                <a:effectLst/>
                <a:uLnTx/>
                <a:uFillTx/>
                <a:latin typeface="Arial" charset="0"/>
                <a:ea typeface="Arial" charset="0"/>
                <a:cs typeface="Arial" charset="0"/>
              </a:rPr>
              <a:t> et.</a:t>
            </a:r>
          </a:p>
        </p:txBody>
      </p:sp>
      <p:sp>
        <p:nvSpPr>
          <p:cNvPr id="8"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87119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05811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457200" indent="-457200">
              <a:buClr>
                <a:srgbClr val="004A78"/>
              </a:buClr>
              <a:buFont typeface="+mj-lt"/>
              <a:buAutoNum type="arabicPeriod"/>
              <a:defRPr sz="2000">
                <a:solidFill>
                  <a:srgbClr val="000000"/>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Click to add text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a:t>
            </a:r>
            <a:r>
              <a:rPr lang="en-US" dirty="0" err="1"/>
              <a:t>dolore</a:t>
            </a:r>
            <a:r>
              <a:rPr lang="en-US" dirty="0"/>
              <a:t> magna </a:t>
            </a:r>
            <a:r>
              <a:rPr lang="en-US" dirty="0" err="1"/>
              <a:t>aliqua</a:t>
            </a:r>
            <a:r>
              <a:rPr lang="en-US" dirty="0"/>
              <a:t>.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 </a:t>
            </a:r>
            <a:r>
              <a:rPr lang="en-US" dirty="0" err="1"/>
              <a:t>nullam</a:t>
            </a:r>
            <a:r>
              <a:rPr lang="en-US" dirty="0"/>
              <a:t> non.</a:t>
            </a:r>
          </a:p>
          <a:p>
            <a:pPr lvl="0"/>
            <a:r>
              <a:rPr lang="en-US" dirty="0" err="1"/>
              <a:t>Mauris</a:t>
            </a:r>
            <a:r>
              <a:rPr lang="en-US" dirty="0"/>
              <a:t> a </a:t>
            </a:r>
            <a:r>
              <a:rPr lang="en-US" dirty="0" err="1"/>
              <a:t>diam</a:t>
            </a:r>
            <a:r>
              <a:rPr lang="en-US" dirty="0"/>
              <a:t> </a:t>
            </a:r>
            <a:r>
              <a:rPr lang="en-US" dirty="0" err="1"/>
              <a:t>maecenas</a:t>
            </a:r>
            <a:r>
              <a:rPr lang="en-US" dirty="0"/>
              <a:t> </a:t>
            </a:r>
            <a:r>
              <a:rPr lang="en-US" dirty="0" err="1"/>
              <a:t>sed</a:t>
            </a:r>
            <a:r>
              <a:rPr lang="en-US" dirty="0"/>
              <a:t> </a:t>
            </a:r>
            <a:r>
              <a:rPr lang="en-US" dirty="0" err="1"/>
              <a:t>enim</a:t>
            </a:r>
            <a:r>
              <a:rPr lang="en-US" dirty="0"/>
              <a:t> </a:t>
            </a:r>
            <a:r>
              <a:rPr lang="en-US" dirty="0" err="1"/>
              <a:t>ut</a:t>
            </a:r>
            <a:r>
              <a:rPr lang="en-US" dirty="0"/>
              <a:t> </a:t>
            </a:r>
            <a:r>
              <a:rPr lang="en-US" dirty="0" err="1"/>
              <a:t>sem</a:t>
            </a:r>
            <a:r>
              <a:rPr lang="en-US" dirty="0"/>
              <a:t> </a:t>
            </a:r>
            <a:r>
              <a:rPr lang="en-US" dirty="0" err="1"/>
              <a:t>viverra</a:t>
            </a:r>
            <a:r>
              <a:rPr lang="en-US" dirty="0"/>
              <a:t>.</a:t>
            </a:r>
          </a:p>
          <a:p>
            <a:pPr lvl="0"/>
            <a:r>
              <a:rPr lang="en-US" dirty="0" err="1"/>
              <a:t>Sed</a:t>
            </a:r>
            <a:r>
              <a:rPr lang="en-US" dirty="0"/>
              <a:t> </a:t>
            </a:r>
            <a:r>
              <a:rPr lang="en-US" dirty="0" err="1"/>
              <a:t>ullamcorper</a:t>
            </a:r>
            <a:r>
              <a:rPr lang="en-US" dirty="0"/>
              <a:t> </a:t>
            </a:r>
            <a:r>
              <a:rPr lang="en-US" dirty="0" err="1"/>
              <a:t>morbi</a:t>
            </a:r>
            <a:r>
              <a:rPr lang="en-US" dirty="0"/>
              <a:t> </a:t>
            </a:r>
            <a:r>
              <a:rPr lang="en-US" dirty="0" err="1"/>
              <a:t>tincidunt</a:t>
            </a:r>
            <a:r>
              <a:rPr lang="en-US" dirty="0"/>
              <a:t> </a:t>
            </a:r>
            <a:r>
              <a:rPr lang="en-US" dirty="0" err="1"/>
              <a:t>ornare</a:t>
            </a:r>
            <a:r>
              <a:rPr lang="en-US" dirty="0"/>
              <a:t>. Sit </a:t>
            </a:r>
            <a:r>
              <a:rPr lang="en-US" dirty="0" err="1"/>
              <a:t>amet</a:t>
            </a:r>
            <a:r>
              <a:rPr lang="en-US" dirty="0"/>
              <a:t> </a:t>
            </a:r>
            <a:r>
              <a:rPr lang="en-US" dirty="0" err="1"/>
              <a:t>volutpat</a:t>
            </a:r>
            <a:r>
              <a:rPr lang="en-US" dirty="0"/>
              <a:t> </a:t>
            </a:r>
            <a:r>
              <a:rPr lang="en-US" dirty="0" err="1"/>
              <a:t>consequat</a:t>
            </a:r>
            <a:r>
              <a:rPr lang="en-US" dirty="0"/>
              <a:t> </a:t>
            </a:r>
            <a:r>
              <a:rPr lang="en-US" dirty="0" err="1"/>
              <a:t>mauris</a:t>
            </a:r>
            <a:r>
              <a:rPr lang="en-US" dirty="0"/>
              <a:t> </a:t>
            </a:r>
            <a:r>
              <a:rPr lang="en-US" dirty="0" err="1"/>
              <a:t>nunc</a:t>
            </a:r>
            <a:r>
              <a:rPr lang="en-US" dirty="0"/>
              <a:t> </a:t>
            </a:r>
            <a:r>
              <a:rPr lang="en-US" dirty="0" err="1"/>
              <a:t>congue</a:t>
            </a:r>
            <a:r>
              <a:rPr lang="en-US" dirty="0"/>
              <a:t> nisi. </a:t>
            </a:r>
            <a:r>
              <a:rPr lang="en-US" dirty="0" err="1"/>
              <a:t>Mauris</a:t>
            </a:r>
            <a:r>
              <a:rPr lang="en-US" dirty="0"/>
              <a:t> sit </a:t>
            </a:r>
            <a:r>
              <a:rPr lang="en-US" dirty="0" err="1"/>
              <a:t>amet</a:t>
            </a:r>
            <a:r>
              <a:rPr lang="en-US" dirty="0"/>
              <a:t> </a:t>
            </a:r>
            <a:r>
              <a:rPr lang="en-US" dirty="0" err="1"/>
              <a:t>massa</a:t>
            </a:r>
            <a:r>
              <a:rPr lang="en-US" dirty="0"/>
              <a:t> vitae.</a:t>
            </a:r>
          </a:p>
          <a:p>
            <a:pPr lvl="0"/>
            <a:r>
              <a:rPr lang="en-US" dirty="0" err="1"/>
              <a:t>Consectetur</a:t>
            </a:r>
            <a:r>
              <a:rPr lang="en-US" dirty="0"/>
              <a:t> libero id </a:t>
            </a:r>
            <a:r>
              <a:rPr lang="en-US" dirty="0" err="1"/>
              <a:t>faucibus</a:t>
            </a:r>
            <a:r>
              <a:rPr lang="en-US" dirty="0"/>
              <a:t> </a:t>
            </a:r>
            <a:r>
              <a:rPr lang="en-US" dirty="0" err="1"/>
              <a:t>nisl</a:t>
            </a:r>
            <a:r>
              <a:rPr lang="en-US" dirty="0"/>
              <a:t> </a:t>
            </a:r>
            <a:r>
              <a:rPr lang="en-US" dirty="0" err="1"/>
              <a:t>tincidunt</a:t>
            </a:r>
            <a:r>
              <a:rPr lang="en-US" dirty="0"/>
              <a:t> </a:t>
            </a:r>
            <a:r>
              <a:rPr lang="en-US" dirty="0" err="1"/>
              <a:t>eget</a:t>
            </a:r>
            <a:r>
              <a:rPr lang="en-US" dirty="0"/>
              <a:t>.</a:t>
            </a:r>
          </a:p>
          <a:p>
            <a:pPr lvl="0"/>
            <a:r>
              <a:rPr lang="en-US" dirty="0" err="1"/>
              <a:t>Nulla</a:t>
            </a:r>
            <a:r>
              <a:rPr lang="en-US" dirty="0"/>
              <a:t> </a:t>
            </a:r>
            <a:r>
              <a:rPr lang="en-US" dirty="0" err="1"/>
              <a:t>facilisi</a:t>
            </a:r>
            <a:r>
              <a:rPr lang="en-US" dirty="0"/>
              <a:t> </a:t>
            </a:r>
            <a:r>
              <a:rPr lang="en-US" dirty="0" err="1"/>
              <a:t>morbi</a:t>
            </a:r>
            <a:r>
              <a:rPr lang="en-US" dirty="0"/>
              <a:t> tempus </a:t>
            </a:r>
            <a:r>
              <a:rPr lang="en-US" dirty="0" err="1"/>
              <a:t>iaculis</a:t>
            </a:r>
            <a:r>
              <a:rPr lang="en-US" dirty="0"/>
              <a:t> </a:t>
            </a:r>
            <a:r>
              <a:rPr lang="en-US" dirty="0" err="1"/>
              <a:t>urna</a:t>
            </a:r>
            <a:r>
              <a:rPr lang="en-US" dirty="0"/>
              <a:t> id </a:t>
            </a:r>
            <a:r>
              <a:rPr lang="en-US" dirty="0" err="1"/>
              <a:t>volutpat</a:t>
            </a:r>
            <a:r>
              <a:rPr lang="en-US" dirty="0"/>
              <a:t> lacus. </a:t>
            </a:r>
            <a:r>
              <a:rPr lang="en-US" dirty="0" err="1"/>
              <a:t>Imperdiet</a:t>
            </a:r>
            <a:r>
              <a:rPr lang="en-US" dirty="0"/>
              <a:t> </a:t>
            </a:r>
            <a:r>
              <a:rPr lang="en-US" dirty="0" err="1"/>
              <a:t>nulla</a:t>
            </a:r>
            <a:r>
              <a:rPr lang="en-US" dirty="0"/>
              <a:t> </a:t>
            </a:r>
            <a:r>
              <a:rPr lang="en-US" dirty="0" err="1"/>
              <a:t>malesuada</a:t>
            </a:r>
            <a:r>
              <a:rPr lang="en-US" dirty="0"/>
              <a:t> </a:t>
            </a:r>
            <a:r>
              <a:rPr lang="en-US" dirty="0" err="1"/>
              <a:t>pellentesque</a:t>
            </a:r>
            <a:r>
              <a:rPr lang="en-US" dirty="0"/>
              <a:t> </a:t>
            </a:r>
            <a:r>
              <a:rPr lang="en-US" dirty="0" err="1"/>
              <a:t>elit</a:t>
            </a:r>
            <a:r>
              <a:rPr lang="en-US" dirty="0"/>
              <a:t> </a:t>
            </a:r>
            <a:r>
              <a:rPr lang="en-US" dirty="0" err="1"/>
              <a:t>eget</a:t>
            </a:r>
            <a:r>
              <a:rPr lang="en-US" dirty="0"/>
              <a:t> gravida cum </a:t>
            </a:r>
            <a:r>
              <a:rPr lang="en-US" dirty="0" err="1"/>
              <a:t>sociis</a:t>
            </a:r>
            <a:r>
              <a:rPr lang="en-US" dirty="0"/>
              <a:t>.</a:t>
            </a:r>
          </a:p>
          <a:p>
            <a:pPr lvl="0"/>
            <a:r>
              <a:rPr lang="en-US" dirty="0" err="1"/>
              <a:t>Sed</a:t>
            </a:r>
            <a:r>
              <a:rPr lang="en-US" dirty="0"/>
              <a:t> </a:t>
            </a:r>
            <a:r>
              <a:rPr lang="en-US" dirty="0" err="1"/>
              <a:t>velit</a:t>
            </a:r>
            <a:r>
              <a:rPr lang="en-US" dirty="0"/>
              <a:t> </a:t>
            </a:r>
            <a:r>
              <a:rPr lang="en-US" dirty="0" err="1"/>
              <a:t>dignissim</a:t>
            </a:r>
            <a:r>
              <a:rPr lang="en-US" dirty="0"/>
              <a:t> </a:t>
            </a:r>
            <a:r>
              <a:rPr lang="en-US" dirty="0" err="1"/>
              <a:t>sodales</a:t>
            </a:r>
            <a:r>
              <a:rPr lang="en-US" dirty="0"/>
              <a:t> </a:t>
            </a:r>
            <a:r>
              <a:rPr lang="en-US" dirty="0" err="1"/>
              <a:t>ut.</a:t>
            </a:r>
            <a:endParaRPr lang="en-US" dirty="0"/>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34264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Text Placeholder 11"/>
          <p:cNvSpPr>
            <a:spLocks noGrp="1"/>
          </p:cNvSpPr>
          <p:nvPr>
            <p:ph type="body" sz="quarter" idx="17" hasCustomPrompt="1"/>
          </p:nvPr>
        </p:nvSpPr>
        <p:spPr>
          <a:xfrm>
            <a:off x="743576" y="1638300"/>
            <a:ext cx="10711543" cy="4394200"/>
          </a:xfrm>
        </p:spPr>
        <p:txBody>
          <a:bodyPr>
            <a:normAutofit/>
          </a:bodyPr>
          <a:lstStyle>
            <a:lvl1pPr marL="342900" indent="-342900">
              <a:buClr>
                <a:srgbClr val="004A78"/>
              </a:buClr>
              <a:buFont typeface="Arial" charset="0"/>
              <a:buChar char="•"/>
              <a:defRPr sz="2000">
                <a:solidFill>
                  <a:srgbClr val="004A78"/>
                </a:solidFill>
              </a:defRPr>
            </a:lvl1pPr>
            <a:lvl2pPr marL="685800" marR="0" indent="-228600" algn="l" defTabSz="914400" rtl="0" eaLnBrk="1" fontAlgn="base" latinLnBrk="0" hangingPunct="1">
              <a:lnSpc>
                <a:spcPct val="90000"/>
              </a:lnSpc>
              <a:spcBef>
                <a:spcPts val="500"/>
              </a:spcBef>
              <a:spcAft>
                <a:spcPct val="0"/>
              </a:spcAft>
              <a:buClr>
                <a:srgbClr val="FF6300"/>
              </a:buClr>
              <a:buSzTx/>
              <a:buFont typeface="Arial" charset="0"/>
              <a:buChar char="•"/>
              <a:tabLst/>
              <a:defRPr sz="2000" baseline="0"/>
            </a:lvl2pPr>
            <a:lvl3pPr marL="1143000" indent="-228600">
              <a:buClr>
                <a:srgbClr val="000000"/>
              </a:buClr>
              <a:buFont typeface="Arial" charset="0"/>
              <a:buChar char="•"/>
              <a:defRPr sz="2000"/>
            </a:lvl3pPr>
            <a:lvl4pPr marL="1600200" indent="-228600">
              <a:buClr>
                <a:srgbClr val="000000"/>
              </a:buClr>
              <a:buSzPct val="50000"/>
              <a:buFont typeface="LucidaGrande" charset="0"/>
              <a:buChar char="▶"/>
              <a:defRPr sz="2000"/>
            </a:lvl4pPr>
            <a:lvl5pPr marL="2057400" indent="-228600">
              <a:buClr>
                <a:srgbClr val="000000"/>
              </a:buClr>
              <a:buFont typeface="Helvetica" charset="0"/>
              <a:buChar char="⁃"/>
              <a:defRPr sz="2000"/>
            </a:lvl5pPr>
          </a:lstStyle>
          <a:p>
            <a:pPr lvl="0"/>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915173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4"/>
          <p:cNvSpPr>
            <a:spLocks noGrp="1"/>
          </p:cNvSpPr>
          <p:nvPr>
            <p:ph type="tbl" sz="quarter" idx="10"/>
          </p:nvPr>
        </p:nvSpPr>
        <p:spPr>
          <a:xfrm>
            <a:off x="1895522" y="2019868"/>
            <a:ext cx="8128000" cy="3380095"/>
          </a:xfrm>
        </p:spPr>
        <p:txBody>
          <a:bodyPr/>
          <a:lstStyle/>
          <a:p>
            <a:r>
              <a:rPr lang="en-US"/>
              <a:t>Click icon to add table</a:t>
            </a:r>
          </a:p>
        </p:txBody>
      </p:sp>
      <p:sp>
        <p:nvSpPr>
          <p:cNvPr id="6" name="Footer"/>
          <p:cNvSpPr txBox="1"/>
          <p:nvPr userDrawn="1"/>
        </p:nvSpPr>
        <p:spPr>
          <a:xfrm>
            <a:off x="3007866" y="6323299"/>
            <a:ext cx="8956009" cy="477054"/>
          </a:xfrm>
          <a:prstGeom prst="rect">
            <a:avLst/>
          </a:prstGeom>
          <a:noFill/>
          <a:effectLst/>
        </p:spPr>
        <p:txBody>
          <a:bodyPr wrap="square" lIns="0" tIns="0" rIns="0" rtlCol="0" anchor="b">
            <a:spAutoFit/>
          </a:bodyPr>
          <a:lstStyle/>
          <a:p>
            <a:r>
              <a:rPr lang="en-US" sz="1400"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7640349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672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a:t>Click to edit Master title style</a:t>
            </a:r>
            <a:endParaRPr lang="en-US" altLang="en-US" dirty="0"/>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US" altLang="en-US" dirty="0"/>
              <a:t>Click to edit Master text styles</a:t>
            </a:r>
          </a:p>
        </p:txBody>
      </p:sp>
      <p:pic>
        <p:nvPicPr>
          <p:cNvPr id="7" name="Picture 6"/>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76843" y="6356350"/>
            <a:ext cx="1579562" cy="3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ooter Placeholder 4"/>
          <p:cNvSpPr>
            <a:spLocks noGrp="1"/>
          </p:cNvSpPr>
          <p:nvPr>
            <p:ph type="ftr" sz="quarter" idx="3"/>
          </p:nvPr>
        </p:nvSpPr>
        <p:spPr>
          <a:xfrm>
            <a:off x="2934268" y="6356350"/>
            <a:ext cx="8801669" cy="365125"/>
          </a:xfrm>
          <a:prstGeom prst="rect">
            <a:avLst/>
          </a:prstGeom>
        </p:spPr>
        <p:txBody>
          <a:bodyPr vert="horz" lIns="91440" tIns="45720" rIns="91440" bIns="45720" rtlCol="0" anchor="ctr"/>
          <a:lstStyle>
            <a:lvl1pPr algn="l" eaLnBrk="1" fontAlgn="auto" hangingPunct="1">
              <a:spcBef>
                <a:spcPts val="0"/>
              </a:spcBef>
              <a:spcAft>
                <a:spcPts val="0"/>
              </a:spcAft>
              <a:defRPr lang="en-US" sz="1400" b="0" i="0" u="none" strike="noStrike" baseline="0" smtClean="0">
                <a:solidFill>
                  <a:srgbClr val="006298"/>
                </a:solidFill>
                <a:latin typeface="arial" charset="0"/>
              </a:defRPr>
            </a:lvl1pPr>
          </a:lstStyle>
          <a:p>
            <a:r>
              <a:rPr lang="en-US" dirty="0"/>
              <a:t>Pride/Ferrell, Marketing 2020, 20th Edition. © 2020 Cengage. All Rights Reserved. May not be scanned, copied or duplicated, or posted to a publicly accessible website, in whole or in part.</a:t>
            </a:r>
          </a:p>
        </p:txBody>
      </p:sp>
    </p:spTree>
  </p:cSld>
  <p:clrMap bg1="lt1" tx1="dk1" bg2="lt2" tx2="dk2" accent1="accent1" accent2="accent2" accent3="accent3" accent4="accent4" accent5="accent5" accent6="accent6" hlink="hlink" folHlink="folHlink"/>
  <p:sldLayoutIdLst>
    <p:sldLayoutId id="2147483712" r:id="rId1"/>
    <p:sldLayoutId id="2147483721" r:id="rId2"/>
    <p:sldLayoutId id="2147483722" r:id="rId3"/>
    <p:sldLayoutId id="2147483714" r:id="rId4"/>
    <p:sldLayoutId id="2147483718" r:id="rId5"/>
    <p:sldLayoutId id="2147483715" r:id="rId6"/>
    <p:sldLayoutId id="2147483716" r:id="rId7"/>
    <p:sldLayoutId id="2147483719" r:id="rId8"/>
    <p:sldLayoutId id="2147483720" r:id="rId9"/>
    <p:sldLayoutId id="2147483723" r:id="rId10"/>
    <p:sldLayoutId id="2147483724" r:id="rId11"/>
    <p:sldLayoutId id="2147483713" r:id="rId12"/>
    <p:sldLayoutId id="2147483717" r:id="rId13"/>
  </p:sldLayoutIdLst>
  <p:hf sldNum="0" hdr="0" ftr="0" dt="0"/>
  <p:txStyles>
    <p:titleStyle>
      <a:lvl1pPr algn="ctr" rtl="0" eaLnBrk="1" fontAlgn="base" hangingPunct="1">
        <a:lnSpc>
          <a:spcPct val="90000"/>
        </a:lnSpc>
        <a:spcBef>
          <a:spcPct val="0"/>
        </a:spcBef>
        <a:spcAft>
          <a:spcPct val="0"/>
        </a:spcAft>
        <a:defRPr sz="3400" b="1" i="0" kern="1200" baseline="0">
          <a:solidFill>
            <a:srgbClr val="004A78"/>
          </a:solidFill>
          <a:latin typeface="Arial" charset="0"/>
          <a:ea typeface="Arial" charset="0"/>
          <a:cs typeface="Arial" charset="0"/>
        </a:defRPr>
      </a:lvl1pPr>
      <a:lvl2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2pPr>
      <a:lvl3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3pPr>
      <a:lvl4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4pPr>
      <a:lvl5pPr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5pPr>
      <a:lvl6pPr marL="4572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6pPr>
      <a:lvl7pPr marL="9144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7pPr>
      <a:lvl8pPr marL="13716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8pPr>
      <a:lvl9pPr marL="1828800" algn="l" rtl="0" eaLnBrk="1" fontAlgn="base" hangingPunct="1">
        <a:lnSpc>
          <a:spcPct val="90000"/>
        </a:lnSpc>
        <a:spcBef>
          <a:spcPct val="0"/>
        </a:spcBef>
        <a:spcAft>
          <a:spcPct val="0"/>
        </a:spcAft>
        <a:defRPr sz="3400">
          <a:solidFill>
            <a:schemeClr val="tx1"/>
          </a:solidFill>
          <a:latin typeface="Open Sans" charset="0"/>
          <a:ea typeface="Open Sans" charset="0"/>
          <a:cs typeface="Open Sans" charset="0"/>
        </a:defRPr>
      </a:lvl9pPr>
    </p:titleStyle>
    <p:bodyStyle>
      <a:lvl1pPr marL="0" indent="0" algn="l" rtl="0" eaLnBrk="1" fontAlgn="base" hangingPunct="1">
        <a:lnSpc>
          <a:spcPct val="90000"/>
        </a:lnSpc>
        <a:spcBef>
          <a:spcPts val="1000"/>
        </a:spcBef>
        <a:spcAft>
          <a:spcPct val="0"/>
        </a:spcAft>
        <a:buFont typeface="Arial" charset="0"/>
        <a:buNone/>
        <a:defRPr sz="2800" kern="1200" baseline="0">
          <a:solidFill>
            <a:srgbClr val="000000"/>
          </a:solidFill>
          <a:latin typeface="Arial" charset="0"/>
          <a:ea typeface="Arial" charset="0"/>
          <a:cs typeface="Arial" charset="0"/>
        </a:defRPr>
      </a:lvl1pPr>
      <a:lvl2pPr marL="685800" indent="-228600" algn="l" rtl="0" eaLnBrk="1" fontAlgn="base" hangingPunct="1">
        <a:lnSpc>
          <a:spcPct val="90000"/>
        </a:lnSpc>
        <a:spcBef>
          <a:spcPts val="500"/>
        </a:spcBef>
        <a:spcAft>
          <a:spcPct val="0"/>
        </a:spcAft>
        <a:buFont typeface="Arial" charset="0"/>
        <a:buChar char="•"/>
        <a:defRPr sz="2400" kern="1200" baseline="0">
          <a:solidFill>
            <a:srgbClr val="004A78"/>
          </a:solidFill>
          <a:latin typeface="Arial" charset="0"/>
          <a:ea typeface="Arial" charset="0"/>
          <a:cs typeface="Arial" charset="0"/>
        </a:defRPr>
      </a:lvl2pPr>
      <a:lvl3pPr marL="1143000" indent="-228600" algn="l" rtl="0" eaLnBrk="1" fontAlgn="base" hangingPunct="1">
        <a:lnSpc>
          <a:spcPct val="90000"/>
        </a:lnSpc>
        <a:spcBef>
          <a:spcPts val="500"/>
        </a:spcBef>
        <a:spcAft>
          <a:spcPct val="0"/>
        </a:spcAft>
        <a:buFont typeface="Arial" charset="0"/>
        <a:buChar char="•"/>
        <a:defRPr sz="2000" kern="1200" baseline="0">
          <a:solidFill>
            <a:srgbClr val="004A78"/>
          </a:solidFill>
          <a:latin typeface="Arial" charset="0"/>
          <a:ea typeface="Arial" charset="0"/>
          <a:cs typeface="Arial" charset="0"/>
        </a:defRPr>
      </a:lvl3pPr>
      <a:lvl4pPr marL="16002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4pPr>
      <a:lvl5pPr marL="2057400" indent="-228600" algn="l" rtl="0" eaLnBrk="1" fontAlgn="base" hangingPunct="1">
        <a:lnSpc>
          <a:spcPct val="90000"/>
        </a:lnSpc>
        <a:spcBef>
          <a:spcPts val="500"/>
        </a:spcBef>
        <a:spcAft>
          <a:spcPct val="0"/>
        </a:spcAft>
        <a:buFont typeface="Arial" charset="0"/>
        <a:buChar char="•"/>
        <a:defRPr kern="1200" baseline="0">
          <a:solidFill>
            <a:srgbClr val="004A78"/>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1"/>
          </p:nvPr>
        </p:nvSpPr>
        <p:spPr>
          <a:xfrm>
            <a:off x="4798581" y="3060212"/>
            <a:ext cx="3297426" cy="618014"/>
          </a:xfrm>
        </p:spPr>
        <p:txBody>
          <a:bodyPr/>
          <a:lstStyle/>
          <a:p>
            <a:r>
              <a:rPr lang="en-US" dirty="0"/>
              <a:t>Chapter 2</a:t>
            </a:r>
          </a:p>
        </p:txBody>
      </p:sp>
      <p:sp>
        <p:nvSpPr>
          <p:cNvPr id="5" name="Title 4"/>
          <p:cNvSpPr>
            <a:spLocks noGrp="1"/>
          </p:cNvSpPr>
          <p:nvPr>
            <p:ph type="title"/>
          </p:nvPr>
        </p:nvSpPr>
        <p:spPr>
          <a:xfrm>
            <a:off x="4798480" y="4153509"/>
            <a:ext cx="6402684" cy="672105"/>
          </a:xfrm>
        </p:spPr>
        <p:txBody>
          <a:bodyPr/>
          <a:lstStyle/>
          <a:p>
            <a:r>
              <a:rPr lang="en-US" sz="3200" dirty="0"/>
              <a:t>Planning, Implementing, and Evaluating Marketing Strategies</a:t>
            </a:r>
          </a:p>
        </p:txBody>
      </p:sp>
      <p:sp>
        <p:nvSpPr>
          <p:cNvPr id="8" name="Footer Placeholder 7"/>
          <p:cNvSpPr>
            <a:spLocks noGrp="1"/>
          </p:cNvSpPr>
          <p:nvPr>
            <p:ph type="ftr" sz="quarter" idx="3"/>
          </p:nvPr>
        </p:nvSpPr>
        <p:spPr/>
        <p:txBody>
          <a:bodyPr/>
          <a:lstStyle/>
          <a:p>
            <a:r>
              <a:rPr lang="en-US" dirty="0"/>
              <a:t>Pride/Ferrell, Marketing 2020, 20th Edition. © 2020 Cengage. All Rights Reserved. May not be scanned, copied or duplicated, or posted to a publicly accessible website, in whole or in part.</a:t>
            </a:r>
          </a:p>
        </p:txBody>
      </p:sp>
    </p:spTree>
    <p:extLst>
      <p:ext uri="{BB962C8B-B14F-4D97-AF65-F5344CB8AC3E}">
        <p14:creationId xmlns:p14="http://schemas.microsoft.com/office/powerpoint/2010/main" val="1607059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Learning Objectives</a:t>
            </a:r>
          </a:p>
        </p:txBody>
      </p:sp>
      <p:sp>
        <p:nvSpPr>
          <p:cNvPr id="2" name="Text Placeholder 1"/>
          <p:cNvSpPr>
            <a:spLocks noGrp="1"/>
          </p:cNvSpPr>
          <p:nvPr>
            <p:ph type="body" sz="quarter" idx="15"/>
          </p:nvPr>
        </p:nvSpPr>
        <p:spPr/>
        <p:txBody>
          <a:bodyPr/>
          <a:lstStyle/>
          <a:p>
            <a:pPr marL="1143000" indent="-1143000">
              <a:tabLst>
                <a:tab pos="1143000" algn="l"/>
              </a:tabLst>
            </a:pPr>
            <a:r>
              <a:rPr lang="en-US" b="1" dirty="0">
                <a:solidFill>
                  <a:srgbClr val="3083C5"/>
                </a:solidFill>
              </a:rPr>
              <a:t>LO 2-1</a:t>
            </a:r>
            <a:r>
              <a:rPr lang="en-US" dirty="0"/>
              <a:t>	Explain the strategic planning process.</a:t>
            </a:r>
          </a:p>
          <a:p>
            <a:pPr marL="1143000" indent="-1143000">
              <a:tabLst>
                <a:tab pos="1143000" algn="l"/>
              </a:tabLst>
            </a:pPr>
            <a:r>
              <a:rPr lang="en-US" b="1" dirty="0">
                <a:solidFill>
                  <a:srgbClr val="3083C5"/>
                </a:solidFill>
              </a:rPr>
              <a:t>LO 2-2</a:t>
            </a:r>
            <a:r>
              <a:rPr lang="en-US" dirty="0"/>
              <a:t>	Understand the importance of a firm’s mission statement and corporate and business-unit strategy.</a:t>
            </a:r>
          </a:p>
          <a:p>
            <a:pPr marL="1143000" indent="-1143000">
              <a:tabLst>
                <a:tab pos="1143000" algn="l"/>
              </a:tabLst>
            </a:pPr>
            <a:r>
              <a:rPr lang="en-US" b="1" dirty="0">
                <a:solidFill>
                  <a:srgbClr val="3083C5"/>
                </a:solidFill>
              </a:rPr>
              <a:t>LO 2-3</a:t>
            </a:r>
            <a:r>
              <a:rPr lang="en-US" dirty="0"/>
              <a:t>	Discuss how analyzing organizational resources and the marketing environment can help identify opportunities and create competitive advantage.</a:t>
            </a:r>
          </a:p>
          <a:p>
            <a:pPr marL="1143000" indent="-1143000">
              <a:tabLst>
                <a:tab pos="1143000" algn="l"/>
              </a:tabLst>
            </a:pPr>
            <a:r>
              <a:rPr lang="en-US" b="1" dirty="0">
                <a:solidFill>
                  <a:srgbClr val="3083C5"/>
                </a:solidFill>
              </a:rPr>
              <a:t>LO 2-4</a:t>
            </a:r>
            <a:r>
              <a:rPr lang="en-US" dirty="0"/>
              <a:t>	Explore how a firm develops marketing objectives and strategies that contribute to overall objectives.</a:t>
            </a:r>
          </a:p>
          <a:p>
            <a:pPr marL="1143000" indent="-1143000">
              <a:tabLst>
                <a:tab pos="1143000" algn="l"/>
              </a:tabLst>
            </a:pPr>
            <a:r>
              <a:rPr lang="en-US" b="1" dirty="0">
                <a:solidFill>
                  <a:srgbClr val="3083C5"/>
                </a:solidFill>
              </a:rPr>
              <a:t>LO 2-5</a:t>
            </a:r>
            <a:r>
              <a:rPr lang="en-US" dirty="0"/>
              <a:t>	Identify what is necessary to manage the effective implementation of marketing strategies.</a:t>
            </a:r>
          </a:p>
          <a:p>
            <a:pPr marL="1143000" indent="-1143000">
              <a:tabLst>
                <a:tab pos="1143000" algn="l"/>
              </a:tabLst>
            </a:pPr>
            <a:r>
              <a:rPr lang="en-US" b="1" dirty="0">
                <a:solidFill>
                  <a:srgbClr val="3083C5"/>
                </a:solidFill>
              </a:rPr>
              <a:t>LO 2-6</a:t>
            </a:r>
            <a:r>
              <a:rPr lang="en-US" dirty="0"/>
              <a:t>	Describe the four major elements of strategic performance evaluation.</a:t>
            </a:r>
          </a:p>
          <a:p>
            <a:pPr marL="1143000" indent="-1143000">
              <a:tabLst>
                <a:tab pos="1143000" algn="l"/>
              </a:tabLst>
            </a:pPr>
            <a:r>
              <a:rPr lang="en-US" b="1" dirty="0">
                <a:solidFill>
                  <a:srgbClr val="3083C5"/>
                </a:solidFill>
              </a:rPr>
              <a:t>LO 2-7</a:t>
            </a:r>
            <a:r>
              <a:rPr lang="en-US" dirty="0"/>
              <a:t> 	Outline the development of a marketing plan.</a:t>
            </a:r>
          </a:p>
        </p:txBody>
      </p:sp>
    </p:spTree>
    <p:extLst>
      <p:ext uri="{BB962C8B-B14F-4D97-AF65-F5344CB8AC3E}">
        <p14:creationId xmlns:p14="http://schemas.microsoft.com/office/powerpoint/2010/main" val="1306375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Strategic Marketing Management</a:t>
            </a:r>
          </a:p>
        </p:txBody>
      </p:sp>
      <p:sp>
        <p:nvSpPr>
          <p:cNvPr id="2" name="Text Placeholder 1"/>
          <p:cNvSpPr>
            <a:spLocks noGrp="1"/>
          </p:cNvSpPr>
          <p:nvPr>
            <p:ph type="body" sz="quarter" idx="17"/>
          </p:nvPr>
        </p:nvSpPr>
        <p:spPr/>
        <p:txBody>
          <a:bodyPr/>
          <a:lstStyle/>
          <a:p>
            <a:r>
              <a:rPr lang="en-US" b="1" dirty="0">
                <a:solidFill>
                  <a:srgbClr val="3083C5"/>
                </a:solidFill>
              </a:rPr>
              <a:t>Strategic marketing management </a:t>
            </a:r>
            <a:r>
              <a:rPr lang="en-US" dirty="0"/>
              <a:t>– The process of planning, implementing, and evaluating the performance of marketing activities and strategies, both effectively and efficiently</a:t>
            </a:r>
          </a:p>
          <a:p>
            <a:pPr lvl="1"/>
            <a:r>
              <a:rPr lang="en-US" i="1" dirty="0"/>
              <a:t>Effectiveness</a:t>
            </a:r>
            <a:r>
              <a:rPr lang="en-US" dirty="0"/>
              <a:t> is the degree to which long-term customer relationships help achieve an organization’s objectives</a:t>
            </a:r>
          </a:p>
          <a:p>
            <a:pPr lvl="1"/>
            <a:r>
              <a:rPr lang="en-US" i="1" dirty="0"/>
              <a:t>Efficiency</a:t>
            </a:r>
            <a:r>
              <a:rPr lang="en-US" dirty="0"/>
              <a:t> refers to minimizing the resources an organization uses to achieve a specific level of desired customer relationships</a:t>
            </a:r>
          </a:p>
          <a:p>
            <a:endParaRPr lang="en-US" dirty="0"/>
          </a:p>
        </p:txBody>
      </p:sp>
    </p:spTree>
    <p:extLst>
      <p:ext uri="{BB962C8B-B14F-4D97-AF65-F5344CB8AC3E}">
        <p14:creationId xmlns:p14="http://schemas.microsoft.com/office/powerpoint/2010/main" val="2991582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Strategic Planning Process</a:t>
            </a:r>
          </a:p>
        </p:txBody>
      </p:sp>
      <p:sp>
        <p:nvSpPr>
          <p:cNvPr id="2" name="Text Placeholder 1"/>
          <p:cNvSpPr>
            <a:spLocks noGrp="1"/>
          </p:cNvSpPr>
          <p:nvPr>
            <p:ph type="body" sz="quarter" idx="17"/>
          </p:nvPr>
        </p:nvSpPr>
        <p:spPr/>
        <p:txBody>
          <a:bodyPr/>
          <a:lstStyle/>
          <a:p>
            <a:r>
              <a:rPr lang="en-US" b="1" dirty="0">
                <a:solidFill>
                  <a:srgbClr val="3083C5"/>
                </a:solidFill>
              </a:rPr>
              <a:t>Strategic planning </a:t>
            </a:r>
            <a:r>
              <a:rPr lang="en-US" dirty="0"/>
              <a:t>– The process of establishing an organizational mission and formulating goals, corporate strategy, marketing objectives, and a marketing strategy</a:t>
            </a:r>
          </a:p>
          <a:p>
            <a:pPr lvl="1"/>
            <a:r>
              <a:rPr lang="en-US" dirty="0"/>
              <a:t>Should be guided by a market orientation to ensure that a concern for customer satisfaction is an integral part of the entire company, leading to the development of successful marketing strategies and planning processes</a:t>
            </a:r>
          </a:p>
        </p:txBody>
      </p:sp>
    </p:spTree>
    <p:extLst>
      <p:ext uri="{BB962C8B-B14F-4D97-AF65-F5344CB8AC3E}">
        <p14:creationId xmlns:p14="http://schemas.microsoft.com/office/powerpoint/2010/main" val="3947686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5F6F7-F4F6-47B6-BA57-5706E1066631}"/>
              </a:ext>
            </a:extLst>
          </p:cNvPr>
          <p:cNvSpPr>
            <a:spLocks noGrp="1"/>
          </p:cNvSpPr>
          <p:nvPr>
            <p:ph type="title"/>
          </p:nvPr>
        </p:nvSpPr>
        <p:spPr/>
        <p:txBody>
          <a:bodyPr/>
          <a:lstStyle/>
          <a:p>
            <a:r>
              <a:rPr lang="en-US" sz="2800" dirty="0"/>
              <a:t>Figure 2.1 – Components of the Strategic Planning Process</a:t>
            </a:r>
          </a:p>
        </p:txBody>
      </p:sp>
      <p:pic>
        <p:nvPicPr>
          <p:cNvPr id="6" name="Picture Placeholder 5" descr=" A 4 level organization chart labeled Components of the Strategic Planning Process. An arrow connects each component to the one below it. From top to bottom the components are. Organization mission and goals. Corporate and business unit strategies. And Analysis of organization's strengths and weakness and Identification of organization's opportunities and threats. Below this component is an arrow that splits into 4 arrows points to the final components. Marketing, Objectives, Strategy, and Marketing plan. Production, Objectives. Strategy, and Production plan. Finance, Objectives, Strategy, and Marketing plan. And Human Resources, Objectives, Strategy, and Human resources plan.">
            <a:extLst>
              <a:ext uri="{FF2B5EF4-FFF2-40B4-BE49-F238E27FC236}">
                <a16:creationId xmlns:a16="http://schemas.microsoft.com/office/drawing/2014/main" id="{1892ED23-1028-48A4-865B-B3B8B427518B}"/>
              </a:ext>
            </a:extLst>
          </p:cNvPr>
          <p:cNvPicPr>
            <a:picLocks noGrp="1" noChangeAspect="1"/>
          </p:cNvPicPr>
          <p:nvPr>
            <p:ph type="pic" sz="quarter" idx="10"/>
          </p:nvPr>
        </p:nvPicPr>
        <p:blipFill>
          <a:blip r:embed="rId2"/>
          <a:stretch>
            <a:fillRect/>
          </a:stretch>
        </p:blipFill>
        <p:spPr>
          <a:xfrm>
            <a:off x="3159289" y="1060565"/>
            <a:ext cx="5873422" cy="5244261"/>
          </a:xfrm>
        </p:spPr>
      </p:pic>
    </p:spTree>
    <p:extLst>
      <p:ext uri="{BB962C8B-B14F-4D97-AF65-F5344CB8AC3E}">
        <p14:creationId xmlns:p14="http://schemas.microsoft.com/office/powerpoint/2010/main" val="2185891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Developing Organizational Mission and Goals</a:t>
            </a:r>
          </a:p>
        </p:txBody>
      </p:sp>
      <p:sp>
        <p:nvSpPr>
          <p:cNvPr id="2" name="Text Placeholder 1"/>
          <p:cNvSpPr>
            <a:spLocks noGrp="1"/>
          </p:cNvSpPr>
          <p:nvPr>
            <p:ph type="body" sz="quarter" idx="17"/>
          </p:nvPr>
        </p:nvSpPr>
        <p:spPr/>
        <p:txBody>
          <a:bodyPr/>
          <a:lstStyle/>
          <a:p>
            <a:r>
              <a:rPr lang="en-US" b="1" dirty="0">
                <a:solidFill>
                  <a:srgbClr val="3083C5"/>
                </a:solidFill>
              </a:rPr>
              <a:t>Mission statement </a:t>
            </a:r>
            <a:r>
              <a:rPr lang="en-US" dirty="0"/>
              <a:t>– A long-term view, or vision, of what the organization wants to become</a:t>
            </a:r>
          </a:p>
          <a:p>
            <a:pPr lvl="1"/>
            <a:r>
              <a:rPr lang="en-US" dirty="0"/>
              <a:t>The goals of any organization should derive from its mission statement</a:t>
            </a:r>
          </a:p>
          <a:p>
            <a:pPr lvl="1"/>
            <a:r>
              <a:rPr lang="en-US" dirty="0"/>
              <a:t>An organization’s mission statement should answer two questions:</a:t>
            </a:r>
          </a:p>
          <a:p>
            <a:pPr lvl="2"/>
            <a:r>
              <a:rPr lang="en-US" dirty="0"/>
              <a:t>Who are our customers?</a:t>
            </a:r>
          </a:p>
          <a:p>
            <a:pPr lvl="2"/>
            <a:r>
              <a:rPr lang="en-US" dirty="0"/>
              <a:t>What is our core competency?</a:t>
            </a:r>
          </a:p>
          <a:p>
            <a:r>
              <a:rPr lang="en-US" dirty="0"/>
              <a:t>Companies try to develop and manage a consistent </a:t>
            </a:r>
            <a:r>
              <a:rPr lang="en-US" i="1" dirty="0"/>
              <a:t>corporate identity</a:t>
            </a:r>
            <a:r>
              <a:rPr lang="en-US" dirty="0"/>
              <a:t>—their unique symbols, personalities, and philosophies—to support all corporate activities, including strategic planning and marketing</a:t>
            </a:r>
          </a:p>
          <a:p>
            <a:r>
              <a:rPr lang="en-US" dirty="0"/>
              <a:t>An organization’s goals and objectives, derived from its mission statement, guide its planning efforts</a:t>
            </a:r>
          </a:p>
          <a:p>
            <a:pPr lvl="1"/>
            <a:r>
              <a:rPr lang="en-US" dirty="0"/>
              <a:t>Goals focus on the end results the organization seeks</a:t>
            </a:r>
          </a:p>
          <a:p>
            <a:endParaRPr lang="en-US" dirty="0"/>
          </a:p>
        </p:txBody>
      </p:sp>
    </p:spTree>
    <p:extLst>
      <p:ext uri="{BB962C8B-B14F-4D97-AF65-F5344CB8AC3E}">
        <p14:creationId xmlns:p14="http://schemas.microsoft.com/office/powerpoint/2010/main" val="701390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EA423-DEB3-493E-B38E-F977AF8DE323}"/>
              </a:ext>
            </a:extLst>
          </p:cNvPr>
          <p:cNvSpPr>
            <a:spLocks noGrp="1"/>
          </p:cNvSpPr>
          <p:nvPr>
            <p:ph type="title"/>
          </p:nvPr>
        </p:nvSpPr>
        <p:spPr/>
        <p:txBody>
          <a:bodyPr/>
          <a:lstStyle/>
          <a:p>
            <a:r>
              <a:rPr lang="en-US" sz="3600" dirty="0"/>
              <a:t>Figure 2.2 – Levels of Strategic Planning</a:t>
            </a:r>
            <a:endParaRPr lang="en-US" dirty="0"/>
          </a:p>
        </p:txBody>
      </p:sp>
      <p:pic>
        <p:nvPicPr>
          <p:cNvPr id="6" name="Picture Placeholder 5" descr="A 5 level hierarchy chart labeled Levels of strategic planning. An arrow connects each level to the one below it. From top to bottom the levels are. Mission statement. Corporate strategy. Business unit strategy. Marketing strategy. And Marketing mix elements. The final level has the four following bullets. Product, distribution, promotion, and pricing.">
            <a:extLst>
              <a:ext uri="{FF2B5EF4-FFF2-40B4-BE49-F238E27FC236}">
                <a16:creationId xmlns:a16="http://schemas.microsoft.com/office/drawing/2014/main" id="{A62A73D9-F179-469F-852E-7355C962D260}"/>
              </a:ext>
            </a:extLst>
          </p:cNvPr>
          <p:cNvPicPr>
            <a:picLocks noGrp="1" noChangeAspect="1"/>
          </p:cNvPicPr>
          <p:nvPr>
            <p:ph type="pic" sz="quarter" idx="10"/>
          </p:nvPr>
        </p:nvPicPr>
        <p:blipFill>
          <a:blip r:embed="rId2"/>
          <a:stretch>
            <a:fillRect/>
          </a:stretch>
        </p:blipFill>
        <p:spPr>
          <a:xfrm>
            <a:off x="2924974" y="1249719"/>
            <a:ext cx="6342052" cy="4967059"/>
          </a:xfrm>
        </p:spPr>
      </p:pic>
    </p:spTree>
    <p:extLst>
      <p:ext uri="{BB962C8B-B14F-4D97-AF65-F5344CB8AC3E}">
        <p14:creationId xmlns:p14="http://schemas.microsoft.com/office/powerpoint/2010/main" val="1001393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Corporate Strategies</a:t>
            </a:r>
          </a:p>
        </p:txBody>
      </p:sp>
      <p:sp>
        <p:nvSpPr>
          <p:cNvPr id="2" name="Text Placeholder 1"/>
          <p:cNvSpPr>
            <a:spLocks noGrp="1"/>
          </p:cNvSpPr>
          <p:nvPr>
            <p:ph type="body" sz="quarter" idx="17"/>
          </p:nvPr>
        </p:nvSpPr>
        <p:spPr>
          <a:xfrm>
            <a:off x="743576" y="1161535"/>
            <a:ext cx="10711543" cy="4870965"/>
          </a:xfrm>
        </p:spPr>
        <p:txBody>
          <a:bodyPr>
            <a:normAutofit fontScale="92500" lnSpcReduction="10000"/>
          </a:bodyPr>
          <a:lstStyle/>
          <a:p>
            <a:r>
              <a:rPr lang="en-US" b="1" dirty="0">
                <a:solidFill>
                  <a:srgbClr val="3083C5"/>
                </a:solidFill>
              </a:rPr>
              <a:t>Corporate strategy </a:t>
            </a:r>
            <a:r>
              <a:rPr lang="en-US" dirty="0"/>
              <a:t>– A strategy that determines the means for utilizing resources in the various functional areas to reach the organization’s goals</a:t>
            </a:r>
          </a:p>
          <a:p>
            <a:pPr lvl="1"/>
            <a:r>
              <a:rPr lang="en-US" dirty="0"/>
              <a:t>Is the broadest of the three levels of strategy (corporate, business-unit, and marketing) and should be developed with the organization’s overall mission in mind</a:t>
            </a:r>
          </a:p>
          <a:p>
            <a:pPr lvl="1"/>
            <a:r>
              <a:rPr lang="en-US" dirty="0"/>
              <a:t>Addresses the two questions posed in the organization’s mission statement:</a:t>
            </a:r>
          </a:p>
          <a:p>
            <a:pPr lvl="2"/>
            <a:r>
              <a:rPr lang="en-US" dirty="0"/>
              <a:t>Who are our customers?</a:t>
            </a:r>
          </a:p>
          <a:p>
            <a:pPr lvl="2"/>
            <a:r>
              <a:rPr lang="en-US" dirty="0"/>
              <a:t>What is our core competency?</a:t>
            </a:r>
          </a:p>
          <a:p>
            <a:r>
              <a:rPr lang="en-US" dirty="0"/>
              <a:t>Corporate strategy planners are concerned with broad issues such as:</a:t>
            </a:r>
          </a:p>
          <a:p>
            <a:pPr lvl="1"/>
            <a:r>
              <a:rPr lang="en-US" dirty="0"/>
              <a:t>Organizational culture</a:t>
            </a:r>
          </a:p>
          <a:p>
            <a:pPr lvl="1"/>
            <a:r>
              <a:rPr lang="en-US" dirty="0"/>
              <a:t>Competition</a:t>
            </a:r>
          </a:p>
          <a:p>
            <a:pPr lvl="1"/>
            <a:r>
              <a:rPr lang="en-US" dirty="0"/>
              <a:t>Differentiation</a:t>
            </a:r>
          </a:p>
          <a:p>
            <a:pPr lvl="1"/>
            <a:r>
              <a:rPr lang="en-US" dirty="0"/>
              <a:t>Diversification</a:t>
            </a:r>
          </a:p>
          <a:p>
            <a:pPr lvl="1"/>
            <a:r>
              <a:rPr lang="en-US" dirty="0"/>
              <a:t>Interrelationships among business units</a:t>
            </a:r>
          </a:p>
          <a:p>
            <a:pPr lvl="1"/>
            <a:r>
              <a:rPr lang="en-US" dirty="0"/>
              <a:t>Environmental and social issues</a:t>
            </a:r>
          </a:p>
          <a:p>
            <a:r>
              <a:rPr lang="en-US" dirty="0"/>
              <a:t>They attempt to match the resources of the organization with the opportunities and threats in the environment</a:t>
            </a:r>
          </a:p>
          <a:p>
            <a:endParaRPr lang="en-US" dirty="0"/>
          </a:p>
        </p:txBody>
      </p:sp>
    </p:spTree>
    <p:extLst>
      <p:ext uri="{BB962C8B-B14F-4D97-AF65-F5344CB8AC3E}">
        <p14:creationId xmlns:p14="http://schemas.microsoft.com/office/powerpoint/2010/main" val="989078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Business-Unit Strategies </a:t>
            </a:r>
            <a:r>
              <a:rPr lang="en-US" sz="1800" dirty="0"/>
              <a:t>(slide 1 of 3)</a:t>
            </a:r>
            <a:endParaRPr lang="en-US" dirty="0"/>
          </a:p>
        </p:txBody>
      </p:sp>
      <p:sp>
        <p:nvSpPr>
          <p:cNvPr id="2" name="Text Placeholder 1"/>
          <p:cNvSpPr>
            <a:spLocks noGrp="1"/>
          </p:cNvSpPr>
          <p:nvPr>
            <p:ph type="body" sz="quarter" idx="17"/>
          </p:nvPr>
        </p:nvSpPr>
        <p:spPr/>
        <p:txBody>
          <a:bodyPr>
            <a:normAutofit lnSpcReduction="10000"/>
          </a:bodyPr>
          <a:lstStyle/>
          <a:p>
            <a:r>
              <a:rPr lang="en-US" sz="2400" dirty="0"/>
              <a:t>Business-unit strategy should be consistent with the corporate strategy while also serving the unit’s needs</a:t>
            </a:r>
          </a:p>
          <a:p>
            <a:pPr lvl="1"/>
            <a:r>
              <a:rPr lang="en-US" b="1" dirty="0">
                <a:solidFill>
                  <a:srgbClr val="3083C5"/>
                </a:solidFill>
              </a:rPr>
              <a:t>Strategic business unit (SBU) </a:t>
            </a:r>
            <a:r>
              <a:rPr lang="en-US" dirty="0"/>
              <a:t>– A division, product line, or other profit center within the parent company</a:t>
            </a:r>
          </a:p>
          <a:p>
            <a:pPr lvl="1"/>
            <a:r>
              <a:rPr lang="en-US" dirty="0"/>
              <a:t>Each of these units sell a distinct set of products to an identifiable group of customers and each competes with a well-defined set of competitors</a:t>
            </a:r>
          </a:p>
          <a:p>
            <a:pPr lvl="1"/>
            <a:r>
              <a:rPr lang="en-US" dirty="0"/>
              <a:t>The revenues, costs, investments, and strategic plans of each </a:t>
            </a:r>
            <a:r>
              <a:rPr lang="en-US" dirty="0" err="1"/>
              <a:t>SBU</a:t>
            </a:r>
            <a:r>
              <a:rPr lang="en-US" dirty="0"/>
              <a:t> can be separated from those of the parent company and evaluated</a:t>
            </a:r>
          </a:p>
          <a:p>
            <a:r>
              <a:rPr lang="en-US" dirty="0"/>
              <a:t>Strategic planners should recognize the strategic performance capacities of each </a:t>
            </a:r>
            <a:r>
              <a:rPr lang="en-US" dirty="0" err="1"/>
              <a:t>SBU</a:t>
            </a:r>
            <a:r>
              <a:rPr lang="en-US" dirty="0"/>
              <a:t> and carefully allocate scarce resources among those divisions</a:t>
            </a:r>
          </a:p>
          <a:p>
            <a:pPr lvl="1"/>
            <a:r>
              <a:rPr lang="en-US" b="1" dirty="0">
                <a:solidFill>
                  <a:srgbClr val="3083C5"/>
                </a:solidFill>
              </a:rPr>
              <a:t>Market</a:t>
            </a:r>
            <a:r>
              <a:rPr lang="en-US" dirty="0"/>
              <a:t> – A group of individuals and/or organizations that have needs for products in a product class and have the ability, willingness, and authority to purchase those products</a:t>
            </a:r>
          </a:p>
          <a:p>
            <a:pPr lvl="1"/>
            <a:r>
              <a:rPr lang="en-US" b="1" dirty="0">
                <a:solidFill>
                  <a:srgbClr val="3083C5"/>
                </a:solidFill>
              </a:rPr>
              <a:t>Market share </a:t>
            </a:r>
            <a:r>
              <a:rPr lang="en-US" dirty="0"/>
              <a:t>– The percentage of a market that actually buys a specific product from a particular company</a:t>
            </a:r>
          </a:p>
          <a:p>
            <a:endParaRPr lang="en-US" dirty="0"/>
          </a:p>
        </p:txBody>
      </p:sp>
    </p:spTree>
    <p:extLst>
      <p:ext uri="{BB962C8B-B14F-4D97-AF65-F5344CB8AC3E}">
        <p14:creationId xmlns:p14="http://schemas.microsoft.com/office/powerpoint/2010/main" val="1909799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Business-Unit Strategies </a:t>
            </a:r>
            <a:r>
              <a:rPr lang="en-US" sz="1800" dirty="0"/>
              <a:t>(slide 2 of 3)</a:t>
            </a:r>
            <a:endParaRPr lang="en-US" dirty="0"/>
          </a:p>
        </p:txBody>
      </p:sp>
      <p:sp>
        <p:nvSpPr>
          <p:cNvPr id="2" name="Text Placeholder 1"/>
          <p:cNvSpPr>
            <a:spLocks noGrp="1"/>
          </p:cNvSpPr>
          <p:nvPr>
            <p:ph type="body" sz="quarter" idx="17"/>
          </p:nvPr>
        </p:nvSpPr>
        <p:spPr/>
        <p:txBody>
          <a:bodyPr>
            <a:normAutofit lnSpcReduction="10000"/>
          </a:bodyPr>
          <a:lstStyle/>
          <a:p>
            <a:r>
              <a:rPr lang="en-US" b="1" dirty="0">
                <a:solidFill>
                  <a:srgbClr val="3083C5"/>
                </a:solidFill>
              </a:rPr>
              <a:t>Market growth/market share matrix </a:t>
            </a:r>
            <a:r>
              <a:rPr lang="en-US" dirty="0"/>
              <a:t>– A helpful business tool, based on the philosophy that a product’s market growth rate and its market share are important considerations in determining its marketing strategy</a:t>
            </a:r>
          </a:p>
          <a:p>
            <a:pPr lvl="1"/>
            <a:r>
              <a:rPr lang="en-US" dirty="0"/>
              <a:t>To develop such a tool, all of the company’s </a:t>
            </a:r>
            <a:r>
              <a:rPr lang="en-US" dirty="0" err="1"/>
              <a:t>SBUs</a:t>
            </a:r>
            <a:r>
              <a:rPr lang="en-US" dirty="0"/>
              <a:t> and products should be integrated into a single matrix and compared and evaluated to determine appropriate strategies for individual products and overall portfolio strategies</a:t>
            </a:r>
          </a:p>
          <a:p>
            <a:r>
              <a:rPr lang="en-US" i="1" dirty="0"/>
              <a:t>Stars</a:t>
            </a:r>
            <a:r>
              <a:rPr lang="en-US" dirty="0"/>
              <a:t> are products with a dominant share of the market and good prospects for growth but use more cash than they generate to finance growth, add capacity, and increase market share</a:t>
            </a:r>
          </a:p>
          <a:p>
            <a:r>
              <a:rPr lang="en-US" i="1" dirty="0"/>
              <a:t>Cash cows </a:t>
            </a:r>
            <a:r>
              <a:rPr lang="en-US" dirty="0"/>
              <a:t>have a dominant share of the market but low prospects for growth, and they typically generate more cash than is required to maintain market share</a:t>
            </a:r>
          </a:p>
          <a:p>
            <a:r>
              <a:rPr lang="en-US" i="1" dirty="0"/>
              <a:t>Dogs</a:t>
            </a:r>
            <a:r>
              <a:rPr lang="en-US" dirty="0"/>
              <a:t> have a subordinate share of the market and low prospects for growth</a:t>
            </a:r>
          </a:p>
          <a:p>
            <a:r>
              <a:rPr lang="en-US" i="1" dirty="0"/>
              <a:t>Question marks </a:t>
            </a:r>
            <a:r>
              <a:rPr lang="en-US" dirty="0"/>
              <a:t>have a small share of a growing market and generally require a large amount of cash to build market share</a:t>
            </a:r>
          </a:p>
          <a:p>
            <a:pPr lvl="1"/>
            <a:endParaRPr lang="en-US" dirty="0"/>
          </a:p>
          <a:p>
            <a:endParaRPr lang="en-US" dirty="0"/>
          </a:p>
        </p:txBody>
      </p:sp>
    </p:spTree>
    <p:extLst>
      <p:ext uri="{BB962C8B-B14F-4D97-AF65-F5344CB8AC3E}">
        <p14:creationId xmlns:p14="http://schemas.microsoft.com/office/powerpoint/2010/main" val="3260485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76918-AAF6-438F-825C-81D8AAE3DA63}"/>
              </a:ext>
            </a:extLst>
          </p:cNvPr>
          <p:cNvSpPr>
            <a:spLocks noGrp="1"/>
          </p:cNvSpPr>
          <p:nvPr>
            <p:ph type="title"/>
          </p:nvPr>
        </p:nvSpPr>
        <p:spPr/>
        <p:txBody>
          <a:bodyPr/>
          <a:lstStyle/>
          <a:p>
            <a:r>
              <a:rPr lang="en-US" sz="3200" dirty="0"/>
              <a:t>Figure 2.3 – Growth Share Matrix Developed </a:t>
            </a:r>
            <a:br>
              <a:rPr lang="en-US" sz="3200" dirty="0"/>
            </a:br>
            <a:r>
              <a:rPr lang="en-US" sz="3200" dirty="0"/>
              <a:t>by the Boston Consulting Group</a:t>
            </a:r>
            <a:endParaRPr lang="en-US" dirty="0"/>
          </a:p>
        </p:txBody>
      </p:sp>
      <p:pic>
        <p:nvPicPr>
          <p:cNvPr id="6" name="Picture Placeholder 5" descr="A 2 by 2 Growth Share Matrix where the upper left cell is labeled Star, the upper right cell is labeled Question Mark, the lower left cell is labeled Cash cow, and the lower right cell is labeled Dog. The matrix is labeled product market growth. The top row is labeled high and the bottom row is labeled low. The left column is labeled high, and the right column is labeled low.">
            <a:extLst>
              <a:ext uri="{FF2B5EF4-FFF2-40B4-BE49-F238E27FC236}">
                <a16:creationId xmlns:a16="http://schemas.microsoft.com/office/drawing/2014/main" id="{4C232D07-1D93-458E-83A4-E494CC0C7C4C}"/>
              </a:ext>
            </a:extLst>
          </p:cNvPr>
          <p:cNvPicPr>
            <a:picLocks noGrp="1" noChangeAspect="1"/>
          </p:cNvPicPr>
          <p:nvPr>
            <p:ph type="pic" sz="quarter" idx="10"/>
          </p:nvPr>
        </p:nvPicPr>
        <p:blipFill>
          <a:blip r:embed="rId2"/>
          <a:stretch>
            <a:fillRect/>
          </a:stretch>
        </p:blipFill>
        <p:spPr>
          <a:xfrm>
            <a:off x="2056157" y="1262374"/>
            <a:ext cx="8079686" cy="5063408"/>
          </a:xfrm>
        </p:spPr>
      </p:pic>
    </p:spTree>
    <p:extLst>
      <p:ext uri="{BB962C8B-B14F-4D97-AF65-F5344CB8AC3E}">
        <p14:creationId xmlns:p14="http://schemas.microsoft.com/office/powerpoint/2010/main" val="2770973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Business-Unit Strategies </a:t>
            </a:r>
            <a:r>
              <a:rPr lang="en-US" sz="1800" dirty="0"/>
              <a:t>(slide 3 of 3)</a:t>
            </a:r>
            <a:endParaRPr lang="en-US" dirty="0"/>
          </a:p>
        </p:txBody>
      </p:sp>
      <p:sp>
        <p:nvSpPr>
          <p:cNvPr id="2" name="Text Placeholder 1"/>
          <p:cNvSpPr>
            <a:spLocks noGrp="1"/>
          </p:cNvSpPr>
          <p:nvPr>
            <p:ph type="body" sz="quarter" idx="17"/>
          </p:nvPr>
        </p:nvSpPr>
        <p:spPr/>
        <p:txBody>
          <a:bodyPr/>
          <a:lstStyle/>
          <a:p>
            <a:r>
              <a:rPr lang="en-US" dirty="0"/>
              <a:t>The long-term health of an organization depends on having some products that generate cash and others that use cash to support growth</a:t>
            </a:r>
          </a:p>
          <a:p>
            <a:r>
              <a:rPr lang="en-US" dirty="0"/>
              <a:t>The major indicators of a firm’s overall health are the:</a:t>
            </a:r>
          </a:p>
          <a:p>
            <a:pPr lvl="1"/>
            <a:r>
              <a:rPr lang="en-US" dirty="0"/>
              <a:t>Size and vulnerability of the cash cows</a:t>
            </a:r>
          </a:p>
          <a:p>
            <a:pPr lvl="1"/>
            <a:r>
              <a:rPr lang="en-US" dirty="0"/>
              <a:t>Prospects for the stars</a:t>
            </a:r>
          </a:p>
          <a:p>
            <a:pPr lvl="1"/>
            <a:r>
              <a:rPr lang="en-US" dirty="0"/>
              <a:t>Number of question marks and dogs</a:t>
            </a:r>
          </a:p>
          <a:p>
            <a:endParaRPr lang="en-US" dirty="0"/>
          </a:p>
        </p:txBody>
      </p:sp>
    </p:spTree>
    <p:extLst>
      <p:ext uri="{BB962C8B-B14F-4D97-AF65-F5344CB8AC3E}">
        <p14:creationId xmlns:p14="http://schemas.microsoft.com/office/powerpoint/2010/main" val="4142167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97912-C06C-4E4E-B199-6534F5B78467}"/>
              </a:ext>
            </a:extLst>
          </p:cNvPr>
          <p:cNvSpPr>
            <a:spLocks noGrp="1"/>
          </p:cNvSpPr>
          <p:nvPr>
            <p:ph type="title"/>
          </p:nvPr>
        </p:nvSpPr>
        <p:spPr/>
        <p:txBody>
          <a:bodyPr/>
          <a:lstStyle/>
          <a:p>
            <a:r>
              <a:rPr lang="en-US" dirty="0"/>
              <a:t>Figure 2.4 – Competitive Growth Strategies</a:t>
            </a:r>
          </a:p>
        </p:txBody>
      </p:sp>
      <p:pic>
        <p:nvPicPr>
          <p:cNvPr id="6" name="Picture Placeholder 5" descr="A two-by-two matrix shows competitive growth strategies for present and new market and product. Data from the matrix, presented in the format, type of market, type of product: type of strategy, respectively, are as follows. Present, present: Market penetration. Present, new: Product development. New, present: Market development. New, new: Diversification.">
            <a:extLst>
              <a:ext uri="{FF2B5EF4-FFF2-40B4-BE49-F238E27FC236}">
                <a16:creationId xmlns:a16="http://schemas.microsoft.com/office/drawing/2014/main" id="{E8BB1DF6-F1F4-44BF-ACE2-20D6A976BA89}"/>
              </a:ext>
            </a:extLst>
          </p:cNvPr>
          <p:cNvPicPr>
            <a:picLocks noGrp="1" noChangeAspect="1"/>
          </p:cNvPicPr>
          <p:nvPr>
            <p:ph type="pic" sz="quarter" idx="10"/>
          </p:nvPr>
        </p:nvPicPr>
        <p:blipFill>
          <a:blip r:embed="rId2"/>
          <a:stretch>
            <a:fillRect/>
          </a:stretch>
        </p:blipFill>
        <p:spPr>
          <a:xfrm>
            <a:off x="2250797" y="1251543"/>
            <a:ext cx="7690405" cy="4839184"/>
          </a:xfrm>
        </p:spPr>
      </p:pic>
    </p:spTree>
    <p:extLst>
      <p:ext uri="{BB962C8B-B14F-4D97-AF65-F5344CB8AC3E}">
        <p14:creationId xmlns:p14="http://schemas.microsoft.com/office/powerpoint/2010/main" val="3513971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Competitive Growth Strategies</a:t>
            </a:r>
          </a:p>
        </p:txBody>
      </p:sp>
      <p:sp>
        <p:nvSpPr>
          <p:cNvPr id="2" name="Text Placeholder 1"/>
          <p:cNvSpPr>
            <a:spLocks noGrp="1"/>
          </p:cNvSpPr>
          <p:nvPr>
            <p:ph type="body" sz="quarter" idx="17"/>
          </p:nvPr>
        </p:nvSpPr>
        <p:spPr/>
        <p:txBody>
          <a:bodyPr/>
          <a:lstStyle/>
          <a:p>
            <a:r>
              <a:rPr lang="en-US" i="1" dirty="0"/>
              <a:t>Market penetration </a:t>
            </a:r>
            <a:r>
              <a:rPr lang="en-US" dirty="0"/>
              <a:t>is a strategy of increasing sales in current markets with current products</a:t>
            </a:r>
          </a:p>
          <a:p>
            <a:r>
              <a:rPr lang="en-US" i="1" dirty="0"/>
              <a:t>Market development </a:t>
            </a:r>
            <a:r>
              <a:rPr lang="en-US" dirty="0"/>
              <a:t>is a strategy of increasing sales of current products in new markets</a:t>
            </a:r>
          </a:p>
          <a:p>
            <a:r>
              <a:rPr lang="en-US" i="1" dirty="0"/>
              <a:t>Product development </a:t>
            </a:r>
            <a:r>
              <a:rPr lang="en-US" dirty="0"/>
              <a:t>is a strategy of increasing sales by improving present products or developing new products for current markets</a:t>
            </a:r>
          </a:p>
          <a:p>
            <a:r>
              <a:rPr lang="en-US" i="1" dirty="0"/>
              <a:t>Diversification</a:t>
            </a:r>
            <a:r>
              <a:rPr lang="en-US" dirty="0"/>
              <a:t> allows firms to make better and wider use of their managerial, technological, and financial resources</a:t>
            </a:r>
          </a:p>
          <a:p>
            <a:endParaRPr lang="en-US" dirty="0"/>
          </a:p>
        </p:txBody>
      </p:sp>
    </p:spTree>
    <p:extLst>
      <p:ext uri="{BB962C8B-B14F-4D97-AF65-F5344CB8AC3E}">
        <p14:creationId xmlns:p14="http://schemas.microsoft.com/office/powerpoint/2010/main" val="1054833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Assessing Organizational </a:t>
            </a:r>
            <a:br>
              <a:rPr lang="en-US" dirty="0"/>
            </a:br>
            <a:r>
              <a:rPr lang="en-US" dirty="0"/>
              <a:t>Resources and Opportunities</a:t>
            </a:r>
            <a:endParaRPr lang="en-US" sz="1800" dirty="0"/>
          </a:p>
        </p:txBody>
      </p:sp>
      <p:sp>
        <p:nvSpPr>
          <p:cNvPr id="2" name="Text Placeholder 1"/>
          <p:cNvSpPr>
            <a:spLocks noGrp="1"/>
          </p:cNvSpPr>
          <p:nvPr>
            <p:ph type="body" sz="quarter" idx="17"/>
          </p:nvPr>
        </p:nvSpPr>
        <p:spPr/>
        <p:txBody>
          <a:bodyPr/>
          <a:lstStyle/>
          <a:p>
            <a:r>
              <a:rPr lang="en-US" dirty="0"/>
              <a:t>The strategic planning process begins with an analysis of the marketing environment, including the industry in which the company operates or intends to sell its products</a:t>
            </a:r>
          </a:p>
          <a:p>
            <a:pPr lvl="1"/>
            <a:r>
              <a:rPr lang="en-US" dirty="0"/>
              <a:t>Any strategic planning effort must take into account the organization’s available financial and human resources and capabilities and how these resources are likely to change over time</a:t>
            </a:r>
          </a:p>
          <a:p>
            <a:r>
              <a:rPr lang="en-US" b="1" dirty="0">
                <a:solidFill>
                  <a:srgbClr val="3083C5"/>
                </a:solidFill>
              </a:rPr>
              <a:t>Core competencies </a:t>
            </a:r>
            <a:r>
              <a:rPr lang="en-US" dirty="0"/>
              <a:t>– Things a company does extremely well, which sometimes give it an advantage over its competition</a:t>
            </a:r>
          </a:p>
          <a:p>
            <a:r>
              <a:rPr lang="en-US" b="1" dirty="0">
                <a:solidFill>
                  <a:srgbClr val="3083C5"/>
                </a:solidFill>
              </a:rPr>
              <a:t>Market opportunity </a:t>
            </a:r>
            <a:r>
              <a:rPr lang="en-US" dirty="0"/>
              <a:t>– A combination of circumstances and timing that permits an organization to take action to reach a particular target market</a:t>
            </a:r>
          </a:p>
          <a:p>
            <a:r>
              <a:rPr lang="en-US" b="1" dirty="0">
                <a:solidFill>
                  <a:srgbClr val="3083C5"/>
                </a:solidFill>
              </a:rPr>
              <a:t>Strategic windows </a:t>
            </a:r>
            <a:r>
              <a:rPr lang="en-US" dirty="0"/>
              <a:t>– Temporary periods of optimal fit between the key requirements of a market and the particular capabilities of a company competing in that market</a:t>
            </a:r>
          </a:p>
          <a:p>
            <a:r>
              <a:rPr lang="en-US" b="1" dirty="0">
                <a:solidFill>
                  <a:srgbClr val="3083C5"/>
                </a:solidFill>
              </a:rPr>
              <a:t>Competitive advantage </a:t>
            </a:r>
            <a:r>
              <a:rPr lang="en-US" dirty="0"/>
              <a:t>– The result of a company matching a core competency to opportunities it has discovered in the marketplace</a:t>
            </a:r>
          </a:p>
          <a:p>
            <a:endParaRPr lang="en-US" dirty="0"/>
          </a:p>
        </p:txBody>
      </p:sp>
    </p:spTree>
    <p:extLst>
      <p:ext uri="{BB962C8B-B14F-4D97-AF65-F5344CB8AC3E}">
        <p14:creationId xmlns:p14="http://schemas.microsoft.com/office/powerpoint/2010/main" val="7007339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SWOT Analysis</a:t>
            </a:r>
          </a:p>
        </p:txBody>
      </p:sp>
      <p:sp>
        <p:nvSpPr>
          <p:cNvPr id="2" name="Text Placeholder 1"/>
          <p:cNvSpPr>
            <a:spLocks noGrp="1"/>
          </p:cNvSpPr>
          <p:nvPr>
            <p:ph type="body" sz="quarter" idx="17"/>
          </p:nvPr>
        </p:nvSpPr>
        <p:spPr/>
        <p:txBody>
          <a:bodyPr/>
          <a:lstStyle/>
          <a:p>
            <a:r>
              <a:rPr lang="en-US" b="1" dirty="0">
                <a:solidFill>
                  <a:srgbClr val="3083C5"/>
                </a:solidFill>
              </a:rPr>
              <a:t>SWOT analysis </a:t>
            </a:r>
            <a:r>
              <a:rPr lang="en-US" dirty="0"/>
              <a:t>– Assessment of an organization’s strengths, weaknesses, opportunities, and threats</a:t>
            </a:r>
          </a:p>
          <a:p>
            <a:pPr lvl="1"/>
            <a:r>
              <a:rPr lang="en-US" dirty="0"/>
              <a:t>Strengths and weaknesses are internal factors that can influence an organization’s ability to satisfy its target market</a:t>
            </a:r>
          </a:p>
          <a:p>
            <a:pPr lvl="1"/>
            <a:r>
              <a:rPr lang="en-US" dirty="0"/>
              <a:t>Opportunities and threats affect all organizations within an industry, market, or geographic region because they exist outside of and independently of the company</a:t>
            </a:r>
          </a:p>
          <a:p>
            <a:r>
              <a:rPr lang="en-US" i="1" dirty="0"/>
              <a:t>Strengths</a:t>
            </a:r>
            <a:r>
              <a:rPr lang="en-US" dirty="0"/>
              <a:t> – Competitive advantages, or core competencies, that give the company an advantage</a:t>
            </a:r>
          </a:p>
          <a:p>
            <a:r>
              <a:rPr lang="en-US" i="1" dirty="0"/>
              <a:t>Weaknesses</a:t>
            </a:r>
            <a:r>
              <a:rPr lang="en-US" dirty="0"/>
              <a:t> – Limitations a company faces in developing or implementing a marketing strategy</a:t>
            </a:r>
          </a:p>
          <a:p>
            <a:r>
              <a:rPr lang="en-US" i="1" dirty="0"/>
              <a:t>Opportunities</a:t>
            </a:r>
            <a:r>
              <a:rPr lang="en-US" dirty="0"/>
              <a:t> – Favorable conditions in the environment that could produce rewards for the organization if acted upon</a:t>
            </a:r>
          </a:p>
          <a:p>
            <a:r>
              <a:rPr lang="en-US" i="1" dirty="0"/>
              <a:t>Threats</a:t>
            </a:r>
            <a:r>
              <a:rPr lang="en-US" dirty="0"/>
              <a:t> – Barriers that could prevent the company from reaching its objectives</a:t>
            </a:r>
          </a:p>
          <a:p>
            <a:endParaRPr lang="en-US" dirty="0"/>
          </a:p>
        </p:txBody>
      </p:sp>
    </p:spTree>
    <p:extLst>
      <p:ext uri="{BB962C8B-B14F-4D97-AF65-F5344CB8AC3E}">
        <p14:creationId xmlns:p14="http://schemas.microsoft.com/office/powerpoint/2010/main" val="315760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F1E07-9E07-445A-9AE4-775D29734968}"/>
              </a:ext>
            </a:extLst>
          </p:cNvPr>
          <p:cNvSpPr>
            <a:spLocks noGrp="1"/>
          </p:cNvSpPr>
          <p:nvPr>
            <p:ph type="title"/>
          </p:nvPr>
        </p:nvSpPr>
        <p:spPr/>
        <p:txBody>
          <a:bodyPr/>
          <a:lstStyle/>
          <a:p>
            <a:r>
              <a:rPr lang="en-US" dirty="0"/>
              <a:t>Figure 2.5 – The Four-Cell </a:t>
            </a:r>
            <a:br>
              <a:rPr lang="en-US" dirty="0"/>
            </a:br>
            <a:r>
              <a:rPr lang="en-US" dirty="0"/>
              <a:t>SWOT Matrix</a:t>
            </a:r>
          </a:p>
        </p:txBody>
      </p:sp>
      <p:pic>
        <p:nvPicPr>
          <p:cNvPr id="6" name="Picture Placeholder 5" descr="A 2 by 2 S W O T Matrix where the upper left cell is labeled Strength, the upper right cell is labeled Weakness, the lower left cell is labeled Opportunity, and the lower right cell is labeled Threat. An arrow labeled Convert extends from the Weakness cell to the Strength cell. A two headed arrow labeled match extends to and from the Strength and Opportunity cells. An arrow labeled Convert extends from the Threat cell to the Opportunity cell.">
            <a:extLst>
              <a:ext uri="{FF2B5EF4-FFF2-40B4-BE49-F238E27FC236}">
                <a16:creationId xmlns:a16="http://schemas.microsoft.com/office/drawing/2014/main" id="{2FFBA644-54CB-4189-B085-C0429EE23D77}"/>
              </a:ext>
            </a:extLst>
          </p:cNvPr>
          <p:cNvPicPr>
            <a:picLocks noGrp="1" noChangeAspect="1"/>
          </p:cNvPicPr>
          <p:nvPr>
            <p:ph type="pic" sz="quarter" idx="10"/>
          </p:nvPr>
        </p:nvPicPr>
        <p:blipFill>
          <a:blip r:embed="rId2"/>
          <a:stretch>
            <a:fillRect/>
          </a:stretch>
        </p:blipFill>
        <p:spPr>
          <a:xfrm>
            <a:off x="2277055" y="1365843"/>
            <a:ext cx="7637889" cy="4967812"/>
          </a:xfrm>
        </p:spPr>
      </p:pic>
    </p:spTree>
    <p:extLst>
      <p:ext uri="{BB962C8B-B14F-4D97-AF65-F5344CB8AC3E}">
        <p14:creationId xmlns:p14="http://schemas.microsoft.com/office/powerpoint/2010/main" val="1844345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672105"/>
          </a:xfrm>
        </p:spPr>
        <p:txBody>
          <a:bodyPr/>
          <a:lstStyle/>
          <a:p>
            <a:r>
              <a:rPr lang="en-US" dirty="0"/>
              <a:t>First-Mover and Late-Mover Advantage </a:t>
            </a:r>
            <a:r>
              <a:rPr lang="en-US" sz="1800" dirty="0"/>
              <a:t>(slide 1 of 2)</a:t>
            </a:r>
            <a:endParaRPr lang="en-US" dirty="0"/>
          </a:p>
        </p:txBody>
      </p:sp>
      <p:sp>
        <p:nvSpPr>
          <p:cNvPr id="2" name="Text Placeholder 1"/>
          <p:cNvSpPr>
            <a:spLocks noGrp="1"/>
          </p:cNvSpPr>
          <p:nvPr>
            <p:ph type="body" sz="quarter" idx="17"/>
          </p:nvPr>
        </p:nvSpPr>
        <p:spPr>
          <a:xfrm>
            <a:off x="494522" y="1037230"/>
            <a:ext cx="11280711" cy="5148966"/>
          </a:xfrm>
        </p:spPr>
        <p:txBody>
          <a:bodyPr>
            <a:noAutofit/>
          </a:bodyPr>
          <a:lstStyle/>
          <a:p>
            <a:r>
              <a:rPr lang="en-US" sz="1800" b="1" dirty="0">
                <a:solidFill>
                  <a:srgbClr val="3083C5"/>
                </a:solidFill>
              </a:rPr>
              <a:t>First-mover advantage </a:t>
            </a:r>
            <a:r>
              <a:rPr lang="en-US" sz="1800" dirty="0"/>
              <a:t>– The ability of an innovative company to achieve long-term competitive advantages by being the first to offer a certain product in the marketplace</a:t>
            </a:r>
          </a:p>
          <a:p>
            <a:pPr lvl="1"/>
            <a:r>
              <a:rPr lang="en-US" sz="1800" dirty="0"/>
              <a:t>Helps a company build a reputation as a pioneer and market leader</a:t>
            </a:r>
          </a:p>
          <a:p>
            <a:pPr lvl="1"/>
            <a:r>
              <a:rPr lang="en-US" sz="1800" dirty="0"/>
              <a:t>The market is free of competition</a:t>
            </a:r>
          </a:p>
          <a:p>
            <a:pPr lvl="1"/>
            <a:r>
              <a:rPr lang="en-US" sz="1800" dirty="0"/>
              <a:t>Helps establish customer brand loyalty in cases when switching to another brand later may be costly or difficult</a:t>
            </a:r>
          </a:p>
          <a:p>
            <a:pPr lvl="1"/>
            <a:r>
              <a:rPr lang="en-US" sz="1800" dirty="0"/>
              <a:t>The firm can protect its trade secrets and technology through patents</a:t>
            </a:r>
          </a:p>
          <a:p>
            <a:r>
              <a:rPr lang="en-US" sz="1800" dirty="0"/>
              <a:t>Risks of being the first to enter a market:</a:t>
            </a:r>
          </a:p>
          <a:p>
            <a:pPr lvl="1"/>
            <a:r>
              <a:rPr lang="en-US" sz="1800" dirty="0"/>
              <a:t>There are usually high cost outlays associated with created a new product, including costs of:</a:t>
            </a:r>
          </a:p>
          <a:p>
            <a:pPr lvl="2"/>
            <a:r>
              <a:rPr lang="en-US" sz="1800" dirty="0"/>
              <a:t>Market research</a:t>
            </a:r>
          </a:p>
          <a:p>
            <a:pPr lvl="2"/>
            <a:r>
              <a:rPr lang="en-US" sz="1800" dirty="0"/>
              <a:t>Product development</a:t>
            </a:r>
          </a:p>
          <a:p>
            <a:pPr lvl="2"/>
            <a:r>
              <a:rPr lang="en-US" sz="1800" dirty="0"/>
              <a:t>Production</a:t>
            </a:r>
          </a:p>
          <a:p>
            <a:pPr lvl="2"/>
            <a:r>
              <a:rPr lang="en-US" sz="1800" dirty="0"/>
              <a:t>Marketing or buyer education</a:t>
            </a:r>
          </a:p>
          <a:p>
            <a:pPr lvl="1"/>
            <a:r>
              <a:rPr lang="en-US" sz="1800" dirty="0"/>
              <a:t>Early sales growth may not match predictions if the firm overestimates demand or fails to target marketing efforts correctly</a:t>
            </a:r>
          </a:p>
          <a:p>
            <a:pPr lvl="1"/>
            <a:r>
              <a:rPr lang="en-US" sz="1800" dirty="0"/>
              <a:t>The company runs the risk that the product will fail due to market uncertainty, or that the product might not completely meet consumers’ expectations or needs</a:t>
            </a:r>
          </a:p>
          <a:p>
            <a:endParaRPr lang="en-US" sz="1800" dirty="0"/>
          </a:p>
        </p:txBody>
      </p:sp>
    </p:spTree>
    <p:extLst>
      <p:ext uri="{BB962C8B-B14F-4D97-AF65-F5344CB8AC3E}">
        <p14:creationId xmlns:p14="http://schemas.microsoft.com/office/powerpoint/2010/main" val="128372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First-Mover and Late-Mover Advantage </a:t>
            </a:r>
            <a:r>
              <a:rPr lang="en-US" sz="1800" dirty="0"/>
              <a:t>(slide 2 of 2)</a:t>
            </a:r>
            <a:endParaRPr lang="en-US" dirty="0"/>
          </a:p>
        </p:txBody>
      </p:sp>
      <p:sp>
        <p:nvSpPr>
          <p:cNvPr id="2" name="Text Placeholder 1"/>
          <p:cNvSpPr>
            <a:spLocks noGrp="1"/>
          </p:cNvSpPr>
          <p:nvPr>
            <p:ph type="body" sz="quarter" idx="17"/>
          </p:nvPr>
        </p:nvSpPr>
        <p:spPr/>
        <p:txBody>
          <a:bodyPr>
            <a:normAutofit fontScale="92500" lnSpcReduction="10000"/>
          </a:bodyPr>
          <a:lstStyle/>
          <a:p>
            <a:r>
              <a:rPr lang="en-US" sz="2400" b="1" dirty="0">
                <a:solidFill>
                  <a:srgbClr val="3083C5"/>
                </a:solidFill>
              </a:rPr>
              <a:t>Late-mover advantage </a:t>
            </a:r>
            <a:r>
              <a:rPr lang="en-US" sz="2400" dirty="0"/>
              <a:t>– The ability of later market entrants to achieve long-term competitive advantages by not being the first to offer a certain product in a marketplace</a:t>
            </a:r>
          </a:p>
          <a:p>
            <a:pPr lvl="1"/>
            <a:r>
              <a:rPr lang="en-US" dirty="0"/>
              <a:t>Can benefit from the first mover’s mistakes and have a chance to improve on the product design and marketing strategy</a:t>
            </a:r>
          </a:p>
          <a:p>
            <a:pPr lvl="1"/>
            <a:r>
              <a:rPr lang="en-US" dirty="0"/>
              <a:t>Is likely to have lower initial investment costs than the first mover because the first mover has already developed a distribution infrastructure and educated buyers about the product</a:t>
            </a:r>
          </a:p>
          <a:p>
            <a:pPr lvl="1"/>
            <a:r>
              <a:rPr lang="en-US" dirty="0"/>
              <a:t>There is more data and certainty about product success</a:t>
            </a:r>
          </a:p>
          <a:p>
            <a:r>
              <a:rPr lang="en-US" sz="2400" dirty="0"/>
              <a:t>Disadvantages of being a late mover:</a:t>
            </a:r>
          </a:p>
          <a:p>
            <a:pPr lvl="1"/>
            <a:r>
              <a:rPr lang="en-US" dirty="0"/>
              <a:t>The first mover may have patents and other protections on its technology and trade secrets that prevent the late mover from producing a similar product</a:t>
            </a:r>
          </a:p>
          <a:p>
            <a:pPr lvl="1"/>
            <a:r>
              <a:rPr lang="en-US" dirty="0"/>
              <a:t>Customers who have already purchased the first mover’s product may believe that switching to the late mover’s product will be expensive or time-consuming, thus making it difficult for the late mover to gain market share</a:t>
            </a:r>
          </a:p>
          <a:p>
            <a:pPr lvl="1"/>
            <a:r>
              <a:rPr lang="en-US" dirty="0"/>
              <a:t>The timing of entry into the market is crucial and can determine the amount of late-mover advantage that is actually possible</a:t>
            </a:r>
          </a:p>
          <a:p>
            <a:endParaRPr lang="en-US" dirty="0"/>
          </a:p>
        </p:txBody>
      </p:sp>
    </p:spTree>
    <p:extLst>
      <p:ext uri="{BB962C8B-B14F-4D97-AF65-F5344CB8AC3E}">
        <p14:creationId xmlns:p14="http://schemas.microsoft.com/office/powerpoint/2010/main" val="1320703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t>Developing Marketing Objectives </a:t>
            </a:r>
            <a:br>
              <a:rPr lang="en-US" sz="3600" dirty="0"/>
            </a:br>
            <a:r>
              <a:rPr lang="en-US" sz="3600" dirty="0"/>
              <a:t>and Marketing Strategies</a:t>
            </a:r>
            <a:endParaRPr lang="en-US" dirty="0"/>
          </a:p>
        </p:txBody>
      </p:sp>
      <p:sp>
        <p:nvSpPr>
          <p:cNvPr id="2" name="Text Placeholder 1"/>
          <p:cNvSpPr>
            <a:spLocks noGrp="1"/>
          </p:cNvSpPr>
          <p:nvPr>
            <p:ph type="body" sz="quarter" idx="17"/>
          </p:nvPr>
        </p:nvSpPr>
        <p:spPr/>
        <p:txBody>
          <a:bodyPr/>
          <a:lstStyle/>
          <a:p>
            <a:r>
              <a:rPr lang="en-US" b="1" dirty="0">
                <a:solidFill>
                  <a:srgbClr val="3083C5"/>
                </a:solidFill>
              </a:rPr>
              <a:t>Marketing objective </a:t>
            </a:r>
            <a:r>
              <a:rPr lang="en-US" dirty="0"/>
              <a:t>– A statement of what is to be accomplished through marketing activities</a:t>
            </a:r>
          </a:p>
          <a:p>
            <a:pPr lvl="1"/>
            <a:r>
              <a:rPr lang="en-US" dirty="0"/>
              <a:t>Should:</a:t>
            </a:r>
          </a:p>
          <a:p>
            <a:pPr lvl="2"/>
            <a:r>
              <a:rPr lang="en-US" dirty="0"/>
              <a:t>Be based on a careful study of the SWOT analysis</a:t>
            </a:r>
          </a:p>
          <a:p>
            <a:pPr lvl="2"/>
            <a:r>
              <a:rPr lang="en-US" dirty="0"/>
              <a:t>Match strengths to opportunities</a:t>
            </a:r>
          </a:p>
          <a:p>
            <a:pPr lvl="2"/>
            <a:r>
              <a:rPr lang="en-US" dirty="0"/>
              <a:t>Eliminate weaknesses</a:t>
            </a:r>
          </a:p>
          <a:p>
            <a:pPr lvl="2"/>
            <a:r>
              <a:rPr lang="en-US" dirty="0"/>
              <a:t>Minimize threats</a:t>
            </a:r>
          </a:p>
          <a:p>
            <a:pPr lvl="2"/>
            <a:r>
              <a:rPr lang="en-US" dirty="0"/>
              <a:t>Be stated in clear, simple terms</a:t>
            </a:r>
          </a:p>
          <a:p>
            <a:pPr lvl="2"/>
            <a:r>
              <a:rPr lang="en-US" dirty="0"/>
              <a:t>Be measurable</a:t>
            </a:r>
          </a:p>
          <a:p>
            <a:pPr lvl="2"/>
            <a:r>
              <a:rPr lang="en-US" dirty="0"/>
              <a:t>Specify a time for its accomplishment</a:t>
            </a:r>
          </a:p>
          <a:p>
            <a:pPr lvl="2"/>
            <a:r>
              <a:rPr lang="en-US" dirty="0"/>
              <a:t>Be consistent with business-unit and corporate strategies</a:t>
            </a:r>
          </a:p>
          <a:p>
            <a:r>
              <a:rPr lang="en-US" b="1" dirty="0">
                <a:solidFill>
                  <a:srgbClr val="3083C5"/>
                </a:solidFill>
              </a:rPr>
              <a:t>Marketing strategy </a:t>
            </a:r>
            <a:r>
              <a:rPr lang="en-US" dirty="0"/>
              <a:t>– A plan of action for identifying and analyzing a target market and developing a marketing mix to meet the needs of that market</a:t>
            </a:r>
          </a:p>
          <a:p>
            <a:endParaRPr lang="en-US" dirty="0"/>
          </a:p>
        </p:txBody>
      </p:sp>
    </p:spTree>
    <p:extLst>
      <p:ext uri="{BB962C8B-B14F-4D97-AF65-F5344CB8AC3E}">
        <p14:creationId xmlns:p14="http://schemas.microsoft.com/office/powerpoint/2010/main" val="5000549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600" dirty="0"/>
              <a:t>Selecting the Target Market</a:t>
            </a:r>
            <a:endParaRPr lang="en-US" dirty="0"/>
          </a:p>
        </p:txBody>
      </p:sp>
      <p:sp>
        <p:nvSpPr>
          <p:cNvPr id="2" name="Text Placeholder 1"/>
          <p:cNvSpPr>
            <a:spLocks noGrp="1"/>
          </p:cNvSpPr>
          <p:nvPr>
            <p:ph type="body" sz="quarter" idx="17"/>
          </p:nvPr>
        </p:nvSpPr>
        <p:spPr/>
        <p:txBody>
          <a:bodyPr/>
          <a:lstStyle/>
          <a:p>
            <a:r>
              <a:rPr lang="en-US" dirty="0"/>
              <a:t>Selecting an appropriate target market may be the most important decision a company makes in the strategic planning process</a:t>
            </a:r>
          </a:p>
          <a:p>
            <a:pPr lvl="1"/>
            <a:r>
              <a:rPr lang="en-US" dirty="0"/>
              <a:t>Identification and analysis of a target market provide a foundation on which a company can develop a marketing mix</a:t>
            </a:r>
          </a:p>
          <a:p>
            <a:pPr lvl="1"/>
            <a:r>
              <a:rPr lang="en-US" dirty="0"/>
              <a:t>Marketers should also assess whether the company has the appropriate resources to develop a marketing mix that meets the needs of a particular target market</a:t>
            </a:r>
          </a:p>
          <a:p>
            <a:endParaRPr lang="en-US" dirty="0"/>
          </a:p>
        </p:txBody>
      </p:sp>
    </p:spTree>
    <p:extLst>
      <p:ext uri="{BB962C8B-B14F-4D97-AF65-F5344CB8AC3E}">
        <p14:creationId xmlns:p14="http://schemas.microsoft.com/office/powerpoint/2010/main" val="19551056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Creating the Marketing Mixes</a:t>
            </a:r>
          </a:p>
        </p:txBody>
      </p:sp>
      <p:sp>
        <p:nvSpPr>
          <p:cNvPr id="2" name="Text Placeholder 1"/>
          <p:cNvSpPr>
            <a:spLocks noGrp="1"/>
          </p:cNvSpPr>
          <p:nvPr>
            <p:ph type="body" sz="quarter" idx="17"/>
          </p:nvPr>
        </p:nvSpPr>
        <p:spPr/>
        <p:txBody>
          <a:bodyPr>
            <a:normAutofit fontScale="92500" lnSpcReduction="20000"/>
          </a:bodyPr>
          <a:lstStyle/>
          <a:p>
            <a:r>
              <a:rPr lang="en-US" dirty="0"/>
              <a:t>Using all relevant information available to conduct in-depth research allows a firm to select the most appropriate target market, which is the basis for creating a marketing mix that satisfies the needs of that market</a:t>
            </a:r>
          </a:p>
          <a:p>
            <a:r>
              <a:rPr lang="en-US" dirty="0"/>
              <a:t>An organization should analyze demographic information, customer needs, preferences, and behaviors with respect to product design, pricing, distribution, and promotion</a:t>
            </a:r>
          </a:p>
          <a:p>
            <a:r>
              <a:rPr lang="en-US" dirty="0"/>
              <a:t>All marketing mix decisions should be:</a:t>
            </a:r>
          </a:p>
          <a:p>
            <a:pPr lvl="1"/>
            <a:r>
              <a:rPr lang="en-US" dirty="0"/>
              <a:t>Consistent with the business-unit and corporate strategies</a:t>
            </a:r>
          </a:p>
          <a:p>
            <a:pPr lvl="1"/>
            <a:r>
              <a:rPr lang="en-US" dirty="0"/>
              <a:t>Flexible to permit the organization to alter the marketing mix in response to changes in market conditions, competition, and customer needs</a:t>
            </a:r>
          </a:p>
          <a:p>
            <a:r>
              <a:rPr lang="en-US" dirty="0"/>
              <a:t>Utilizing the marketing mix as a tool set, a company can detail how it will achieve a competitive advantage</a:t>
            </a:r>
          </a:p>
          <a:p>
            <a:pPr lvl="1"/>
            <a:r>
              <a:rPr lang="en-US" b="1" dirty="0">
                <a:solidFill>
                  <a:srgbClr val="3083C5"/>
                </a:solidFill>
              </a:rPr>
              <a:t>Sustainable competitive advantage </a:t>
            </a:r>
            <a:r>
              <a:rPr lang="en-US" dirty="0"/>
              <a:t>– An advantage that the competition cannot copy</a:t>
            </a:r>
          </a:p>
          <a:p>
            <a:pPr marL="0" lvl="1" indent="0">
              <a:buNone/>
            </a:pPr>
            <a:endParaRPr lang="en-US" sz="2800" dirty="0"/>
          </a:p>
          <a:p>
            <a:pPr marL="0" lvl="1" indent="0" algn="ctr">
              <a:buNone/>
            </a:pPr>
            <a:r>
              <a:rPr lang="en-US" sz="2800" b="1" i="1" dirty="0"/>
              <a:t>How can an organization make its competitive </a:t>
            </a:r>
            <a:br>
              <a:rPr lang="en-US" sz="2800" b="1" i="1" dirty="0"/>
            </a:br>
            <a:r>
              <a:rPr lang="en-US" sz="2800" b="1" i="1" dirty="0"/>
              <a:t>advantage sustainable over time?</a:t>
            </a:r>
          </a:p>
          <a:p>
            <a:endParaRPr lang="en-US" dirty="0"/>
          </a:p>
        </p:txBody>
      </p:sp>
    </p:spTree>
    <p:extLst>
      <p:ext uri="{BB962C8B-B14F-4D97-AF65-F5344CB8AC3E}">
        <p14:creationId xmlns:p14="http://schemas.microsoft.com/office/powerpoint/2010/main" val="15889111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Managing Marketing Implementation</a:t>
            </a:r>
          </a:p>
        </p:txBody>
      </p:sp>
      <p:sp>
        <p:nvSpPr>
          <p:cNvPr id="2" name="Text Placeholder 1"/>
          <p:cNvSpPr>
            <a:spLocks noGrp="1"/>
          </p:cNvSpPr>
          <p:nvPr>
            <p:ph type="body" sz="quarter" idx="17"/>
          </p:nvPr>
        </p:nvSpPr>
        <p:spPr/>
        <p:txBody>
          <a:bodyPr/>
          <a:lstStyle/>
          <a:p>
            <a:r>
              <a:rPr lang="en-US" b="1" dirty="0">
                <a:solidFill>
                  <a:srgbClr val="3083C5"/>
                </a:solidFill>
              </a:rPr>
              <a:t>Marketing implementation </a:t>
            </a:r>
            <a:r>
              <a:rPr lang="en-US" dirty="0"/>
              <a:t>– The process of putting marketing strategies into action</a:t>
            </a:r>
          </a:p>
          <a:p>
            <a:pPr lvl="1"/>
            <a:r>
              <a:rPr lang="en-US" dirty="0"/>
              <a:t>The effective implementation of any and all marketing activities depends on a well-organized marketing department that is capable of:</a:t>
            </a:r>
          </a:p>
          <a:p>
            <a:pPr lvl="2"/>
            <a:r>
              <a:rPr lang="en-US" dirty="0"/>
              <a:t>Motivating personnel</a:t>
            </a:r>
          </a:p>
          <a:p>
            <a:pPr lvl="2"/>
            <a:r>
              <a:rPr lang="en-US" dirty="0"/>
              <a:t>Communicating effectively</a:t>
            </a:r>
          </a:p>
          <a:p>
            <a:pPr lvl="2"/>
            <a:r>
              <a:rPr lang="en-US" dirty="0"/>
              <a:t>Employing good coordination efforts</a:t>
            </a:r>
          </a:p>
          <a:p>
            <a:pPr lvl="2"/>
            <a:r>
              <a:rPr lang="en-US" dirty="0"/>
              <a:t>Setting reasonable and attainable timetables for activity completion</a:t>
            </a:r>
          </a:p>
          <a:p>
            <a:endParaRPr lang="en-US" dirty="0"/>
          </a:p>
        </p:txBody>
      </p:sp>
    </p:spTree>
    <p:extLst>
      <p:ext uri="{BB962C8B-B14F-4D97-AF65-F5344CB8AC3E}">
        <p14:creationId xmlns:p14="http://schemas.microsoft.com/office/powerpoint/2010/main" val="29363908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Organizing the Marketing Unit</a:t>
            </a:r>
          </a:p>
        </p:txBody>
      </p:sp>
      <p:sp>
        <p:nvSpPr>
          <p:cNvPr id="2" name="Text Placeholder 1"/>
          <p:cNvSpPr>
            <a:spLocks noGrp="1"/>
          </p:cNvSpPr>
          <p:nvPr>
            <p:ph type="body" sz="quarter" idx="17"/>
          </p:nvPr>
        </p:nvSpPr>
        <p:spPr/>
        <p:txBody>
          <a:bodyPr/>
          <a:lstStyle/>
          <a:p>
            <a:r>
              <a:rPr lang="en-US" dirty="0"/>
              <a:t>Companies that truly adopt the marketing concept develop an organizational culture that is based on a shared set of beliefs that places the customer’s needs at the center of decisions about strategy and operations</a:t>
            </a:r>
          </a:p>
          <a:p>
            <a:r>
              <a:rPr lang="en-US" b="1" dirty="0">
                <a:solidFill>
                  <a:srgbClr val="3083C5"/>
                </a:solidFill>
              </a:rPr>
              <a:t>Centralized organization </a:t>
            </a:r>
            <a:r>
              <a:rPr lang="en-US" dirty="0"/>
              <a:t>– A structure in which top-level managers delegate little authority to lower levels</a:t>
            </a:r>
          </a:p>
          <a:p>
            <a:r>
              <a:rPr lang="en-US" b="1" dirty="0">
                <a:solidFill>
                  <a:srgbClr val="3083C5"/>
                </a:solidFill>
              </a:rPr>
              <a:t>Decentralized organization </a:t>
            </a:r>
            <a:r>
              <a:rPr lang="en-US" dirty="0"/>
              <a:t>– A structure in which decision-making authority is delegated as far down the chain of command as possible</a:t>
            </a:r>
          </a:p>
          <a:p>
            <a:endParaRPr lang="en-US" dirty="0"/>
          </a:p>
        </p:txBody>
      </p:sp>
    </p:spTree>
    <p:extLst>
      <p:ext uri="{BB962C8B-B14F-4D97-AF65-F5344CB8AC3E}">
        <p14:creationId xmlns:p14="http://schemas.microsoft.com/office/powerpoint/2010/main" val="22346362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Coordinating and Communicating </a:t>
            </a:r>
            <a:r>
              <a:rPr lang="en-US" sz="1800" dirty="0"/>
              <a:t>(slide 1 of 2)</a:t>
            </a:r>
            <a:endParaRPr lang="en-US" dirty="0"/>
          </a:p>
        </p:txBody>
      </p:sp>
      <p:sp>
        <p:nvSpPr>
          <p:cNvPr id="2" name="Text Placeholder 1"/>
          <p:cNvSpPr>
            <a:spLocks noGrp="1"/>
          </p:cNvSpPr>
          <p:nvPr>
            <p:ph type="body" sz="quarter" idx="17"/>
          </p:nvPr>
        </p:nvSpPr>
        <p:spPr/>
        <p:txBody>
          <a:bodyPr>
            <a:normAutofit lnSpcReduction="10000"/>
          </a:bodyPr>
          <a:lstStyle/>
          <a:p>
            <a:r>
              <a:rPr lang="en-US" sz="2400" dirty="0"/>
              <a:t>Marketing managers must coordinate diverse employee actions to achieve marketing objectives and work closely with other departments to ensure that marketing activities align with other functions of the firm</a:t>
            </a:r>
          </a:p>
          <a:p>
            <a:pPr lvl="1"/>
            <a:r>
              <a:rPr lang="en-US" dirty="0"/>
              <a:t>Must coordinate the activities of internal marketing staff with the marketing efforts of external organizations</a:t>
            </a:r>
          </a:p>
          <a:p>
            <a:pPr lvl="1"/>
            <a:r>
              <a:rPr lang="en-US" dirty="0"/>
              <a:t>Managers can improve coordination by making each employee aware of how his or her job relates to others and how his or her actions contribute to the achievement of marketing objectives</a:t>
            </a:r>
          </a:p>
          <a:p>
            <a:r>
              <a:rPr lang="en-US" dirty="0"/>
              <a:t>It is important that communication flow up, from the front lines of the organization to upper management</a:t>
            </a:r>
          </a:p>
          <a:p>
            <a:pPr lvl="1"/>
            <a:r>
              <a:rPr lang="en-US" dirty="0"/>
              <a:t>In this way, marketing managers can gain access to a rich source of information about:</a:t>
            </a:r>
          </a:p>
          <a:p>
            <a:pPr lvl="2"/>
            <a:r>
              <a:rPr lang="en-US" dirty="0"/>
              <a:t>What customers require</a:t>
            </a:r>
          </a:p>
          <a:p>
            <a:pPr lvl="2"/>
            <a:r>
              <a:rPr lang="en-US" dirty="0"/>
              <a:t>How products are selling</a:t>
            </a:r>
          </a:p>
          <a:p>
            <a:pPr lvl="2"/>
            <a:r>
              <a:rPr lang="en-US" dirty="0"/>
              <a:t>The effectiveness of marketing activities</a:t>
            </a:r>
          </a:p>
          <a:p>
            <a:pPr lvl="2"/>
            <a:r>
              <a:rPr lang="en-US" dirty="0"/>
              <a:t>Any issues with marketing implementation</a:t>
            </a:r>
          </a:p>
          <a:p>
            <a:endParaRPr lang="en-US" dirty="0"/>
          </a:p>
        </p:txBody>
      </p:sp>
    </p:spTree>
    <p:extLst>
      <p:ext uri="{BB962C8B-B14F-4D97-AF65-F5344CB8AC3E}">
        <p14:creationId xmlns:p14="http://schemas.microsoft.com/office/powerpoint/2010/main" val="37159967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Coordinating and Communicating </a:t>
            </a:r>
            <a:r>
              <a:rPr lang="en-US" sz="1800" dirty="0"/>
              <a:t>(slide 2 of 2)</a:t>
            </a:r>
            <a:endParaRPr lang="en-US" dirty="0"/>
          </a:p>
        </p:txBody>
      </p:sp>
      <p:sp>
        <p:nvSpPr>
          <p:cNvPr id="2" name="Text Placeholder 1"/>
          <p:cNvSpPr>
            <a:spLocks noGrp="1"/>
          </p:cNvSpPr>
          <p:nvPr>
            <p:ph type="body" sz="quarter" idx="17"/>
          </p:nvPr>
        </p:nvSpPr>
        <p:spPr/>
        <p:txBody>
          <a:bodyPr>
            <a:normAutofit lnSpcReduction="10000"/>
          </a:bodyPr>
          <a:lstStyle/>
          <a:p>
            <a:r>
              <a:rPr lang="en-US" dirty="0"/>
              <a:t>Training is an essential element of communicating with marketing employees</a:t>
            </a:r>
          </a:p>
          <a:p>
            <a:pPr lvl="1"/>
            <a:r>
              <a:rPr lang="en-US" dirty="0"/>
              <a:t>An effective training program provides employees with a forum to learn and ask questions, and results in employees who are empowered and can be held accountable for their performance</a:t>
            </a:r>
          </a:p>
          <a:p>
            <a:r>
              <a:rPr lang="en-US" dirty="0"/>
              <a:t>To motivate marketing personnel, managers must address their employees’ needs to maintain a high level of workplace satisfaction</a:t>
            </a:r>
          </a:p>
          <a:p>
            <a:r>
              <a:rPr lang="en-US" dirty="0"/>
              <a:t>Employee motivation and reward programs should be fair, ethical, and well understood</a:t>
            </a:r>
          </a:p>
          <a:p>
            <a:r>
              <a:rPr lang="en-US" dirty="0"/>
              <a:t>A firm can motivate its employees through a variety of methods, including by:</a:t>
            </a:r>
          </a:p>
          <a:p>
            <a:pPr lvl="1"/>
            <a:r>
              <a:rPr lang="en-US" sz="1800" dirty="0"/>
              <a:t>Linking pay with performance</a:t>
            </a:r>
          </a:p>
          <a:p>
            <a:pPr lvl="1"/>
            <a:r>
              <a:rPr lang="en-US" sz="1800" dirty="0"/>
              <a:t>Informing workers how their performance affects department and corporate results and their own compensation</a:t>
            </a:r>
          </a:p>
          <a:p>
            <a:pPr lvl="1"/>
            <a:r>
              <a:rPr lang="en-US" sz="1800" dirty="0"/>
              <a:t>Providing appropriate and competitive compensation</a:t>
            </a:r>
          </a:p>
          <a:p>
            <a:pPr lvl="1"/>
            <a:r>
              <a:rPr lang="en-US" sz="1800" dirty="0"/>
              <a:t>Implementing a flexible benefits program</a:t>
            </a:r>
          </a:p>
          <a:p>
            <a:pPr lvl="1"/>
            <a:r>
              <a:rPr lang="en-US" sz="1800" dirty="0"/>
              <a:t>Adopting a participative management approach</a:t>
            </a:r>
          </a:p>
          <a:p>
            <a:pPr lvl="1"/>
            <a:endParaRPr lang="en-US" dirty="0"/>
          </a:p>
        </p:txBody>
      </p:sp>
    </p:spTree>
    <p:extLst>
      <p:ext uri="{BB962C8B-B14F-4D97-AF65-F5344CB8AC3E}">
        <p14:creationId xmlns:p14="http://schemas.microsoft.com/office/powerpoint/2010/main" val="3689172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Establishing a Timetable </a:t>
            </a:r>
            <a:br>
              <a:rPr lang="en-US" dirty="0"/>
            </a:br>
            <a:r>
              <a:rPr lang="en-US" dirty="0"/>
              <a:t>for Implementation</a:t>
            </a:r>
          </a:p>
        </p:txBody>
      </p:sp>
      <p:sp>
        <p:nvSpPr>
          <p:cNvPr id="2" name="Text Placeholder 1"/>
          <p:cNvSpPr>
            <a:spLocks noGrp="1"/>
          </p:cNvSpPr>
          <p:nvPr>
            <p:ph type="body" sz="quarter" idx="17"/>
          </p:nvPr>
        </p:nvSpPr>
        <p:spPr/>
        <p:txBody>
          <a:bodyPr/>
          <a:lstStyle/>
          <a:p>
            <a:r>
              <a:rPr lang="en-US" dirty="0"/>
              <a:t>Establishing an implementation timetable involves several steps:</a:t>
            </a:r>
          </a:p>
          <a:p>
            <a:pPr lvl="1"/>
            <a:r>
              <a:rPr lang="en-US" dirty="0"/>
              <a:t>Identifying the activities to be performed</a:t>
            </a:r>
          </a:p>
          <a:p>
            <a:pPr lvl="1"/>
            <a:r>
              <a:rPr lang="en-US" dirty="0"/>
              <a:t>Determining the time required to complete each activity</a:t>
            </a:r>
          </a:p>
          <a:p>
            <a:pPr lvl="1"/>
            <a:r>
              <a:rPr lang="en-US" dirty="0"/>
              <a:t>Separating the activities to be performed in sequence from those to be performed simultaneously</a:t>
            </a:r>
          </a:p>
          <a:p>
            <a:pPr lvl="1"/>
            <a:r>
              <a:rPr lang="en-US" dirty="0"/>
              <a:t>Organizing the activities in the proper order</a:t>
            </a:r>
          </a:p>
          <a:p>
            <a:pPr lvl="1"/>
            <a:r>
              <a:rPr lang="en-US" dirty="0"/>
              <a:t>Assigning responsibility for completing each activity to one or more employees, teams, or managers</a:t>
            </a:r>
          </a:p>
          <a:p>
            <a:endParaRPr lang="en-US" dirty="0"/>
          </a:p>
        </p:txBody>
      </p:sp>
    </p:spTree>
    <p:extLst>
      <p:ext uri="{BB962C8B-B14F-4D97-AF65-F5344CB8AC3E}">
        <p14:creationId xmlns:p14="http://schemas.microsoft.com/office/powerpoint/2010/main" val="40686729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Evaluating Marketing Strategies</a:t>
            </a:r>
          </a:p>
        </p:txBody>
      </p:sp>
      <p:sp>
        <p:nvSpPr>
          <p:cNvPr id="2" name="Text Placeholder 1"/>
          <p:cNvSpPr>
            <a:spLocks noGrp="1"/>
          </p:cNvSpPr>
          <p:nvPr>
            <p:ph type="body" sz="quarter" idx="17"/>
          </p:nvPr>
        </p:nvSpPr>
        <p:spPr/>
        <p:txBody>
          <a:bodyPr/>
          <a:lstStyle/>
          <a:p>
            <a:r>
              <a:rPr lang="en-US" b="1" dirty="0">
                <a:solidFill>
                  <a:srgbClr val="3083C5"/>
                </a:solidFill>
              </a:rPr>
              <a:t>Strategic performance evaluation </a:t>
            </a:r>
            <a:r>
              <a:rPr lang="en-US" dirty="0"/>
              <a:t>– Establishing performance standards, measuring actual performance, comparing actual performance with established standards, and modifying the marketing strategy, if needed</a:t>
            </a:r>
          </a:p>
          <a:p>
            <a:endParaRPr lang="en-US" dirty="0"/>
          </a:p>
        </p:txBody>
      </p:sp>
    </p:spTree>
    <p:extLst>
      <p:ext uri="{BB962C8B-B14F-4D97-AF65-F5344CB8AC3E}">
        <p14:creationId xmlns:p14="http://schemas.microsoft.com/office/powerpoint/2010/main" val="38060248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Establishing Performance Standards</a:t>
            </a:r>
          </a:p>
        </p:txBody>
      </p:sp>
      <p:sp>
        <p:nvSpPr>
          <p:cNvPr id="2" name="Text Placeholder 1"/>
          <p:cNvSpPr>
            <a:spLocks noGrp="1"/>
          </p:cNvSpPr>
          <p:nvPr>
            <p:ph type="body" sz="quarter" idx="17"/>
          </p:nvPr>
        </p:nvSpPr>
        <p:spPr/>
        <p:txBody>
          <a:bodyPr/>
          <a:lstStyle/>
          <a:p>
            <a:r>
              <a:rPr lang="en-US" b="1" dirty="0">
                <a:solidFill>
                  <a:srgbClr val="3083C5"/>
                </a:solidFill>
              </a:rPr>
              <a:t>Performance standard </a:t>
            </a:r>
            <a:r>
              <a:rPr lang="en-US" dirty="0"/>
              <a:t>– An expected level of performance against which actual performance can be compared</a:t>
            </a:r>
          </a:p>
          <a:p>
            <a:pPr lvl="1"/>
            <a:r>
              <a:rPr lang="en-US" dirty="0"/>
              <a:t>For example, a 20 percent reduction in customer complaints, a monthly sales quota of $150,000, or a 10 percent increase in new-customer accounts</a:t>
            </a:r>
          </a:p>
          <a:p>
            <a:pPr lvl="1"/>
            <a:r>
              <a:rPr lang="en-US" dirty="0"/>
              <a:t>Performance standards are derived from marketing objectives that are set while developing the marketing strategy</a:t>
            </a:r>
          </a:p>
        </p:txBody>
      </p:sp>
    </p:spTree>
    <p:extLst>
      <p:ext uri="{BB962C8B-B14F-4D97-AF65-F5344CB8AC3E}">
        <p14:creationId xmlns:p14="http://schemas.microsoft.com/office/powerpoint/2010/main" val="18271093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Analyzing Actual Performance</a:t>
            </a:r>
          </a:p>
        </p:txBody>
      </p:sp>
      <p:sp>
        <p:nvSpPr>
          <p:cNvPr id="2" name="Text Placeholder 1"/>
          <p:cNvSpPr>
            <a:spLocks noGrp="1"/>
          </p:cNvSpPr>
          <p:nvPr>
            <p:ph type="body" sz="quarter" idx="17"/>
          </p:nvPr>
        </p:nvSpPr>
        <p:spPr/>
        <p:txBody>
          <a:bodyPr/>
          <a:lstStyle/>
          <a:p>
            <a:r>
              <a:rPr lang="en-US" dirty="0"/>
              <a:t>The principal means by which a marketer can gauge whether a marketing strategy has been effective in achieving objectives is by analyzing the actual performance of the marketing strategy</a:t>
            </a:r>
          </a:p>
        </p:txBody>
      </p:sp>
    </p:spTree>
    <p:extLst>
      <p:ext uri="{BB962C8B-B14F-4D97-AF65-F5344CB8AC3E}">
        <p14:creationId xmlns:p14="http://schemas.microsoft.com/office/powerpoint/2010/main" val="5665691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Sales Analysis</a:t>
            </a:r>
          </a:p>
        </p:txBody>
      </p:sp>
      <p:sp>
        <p:nvSpPr>
          <p:cNvPr id="2" name="Text Placeholder 1"/>
          <p:cNvSpPr>
            <a:spLocks noGrp="1"/>
          </p:cNvSpPr>
          <p:nvPr>
            <p:ph type="body" sz="quarter" idx="17"/>
          </p:nvPr>
        </p:nvSpPr>
        <p:spPr/>
        <p:txBody>
          <a:bodyPr>
            <a:normAutofit fontScale="92500" lnSpcReduction="10000"/>
          </a:bodyPr>
          <a:lstStyle/>
          <a:p>
            <a:r>
              <a:rPr lang="en-US" b="1" dirty="0">
                <a:solidFill>
                  <a:srgbClr val="3083C5"/>
                </a:solidFill>
              </a:rPr>
              <a:t>Sales analysis </a:t>
            </a:r>
            <a:r>
              <a:rPr lang="en-US" dirty="0"/>
              <a:t>– Analysis of sales figures to evaluate a firm’s performance</a:t>
            </a:r>
          </a:p>
          <a:p>
            <a:pPr lvl="1"/>
            <a:r>
              <a:rPr lang="en-US" dirty="0"/>
              <a:t>It is a common method of evaluation because sales data are readily available and can reflect the target market’s reactions to a marketing mix</a:t>
            </a:r>
          </a:p>
          <a:p>
            <a:pPr lvl="1"/>
            <a:r>
              <a:rPr lang="en-US" dirty="0"/>
              <a:t>Current sales data must be compared with forecasted sales, industry sales, specific competitor’s sales, and the costs incurred from marketing efforts to achieve the sales volume</a:t>
            </a:r>
          </a:p>
          <a:p>
            <a:r>
              <a:rPr lang="en-US" dirty="0"/>
              <a:t>Although sales may be measured in several ways, the basic unit of measurement is the sales transaction</a:t>
            </a:r>
          </a:p>
          <a:p>
            <a:pPr lvl="1"/>
            <a:r>
              <a:rPr lang="en-US" sz="1800" dirty="0"/>
              <a:t>Organizations should record all information related to a transaction so that they can analyze sales in terms of dollar volume or market share</a:t>
            </a:r>
          </a:p>
          <a:p>
            <a:pPr lvl="2"/>
            <a:r>
              <a:rPr lang="en-US" sz="1600" dirty="0"/>
              <a:t>Firms frequently use dollar volume in their sales analyses because the dollar is a common denominator of sales, costs, and profits</a:t>
            </a:r>
          </a:p>
          <a:p>
            <a:pPr lvl="3"/>
            <a:r>
              <a:rPr lang="en-US" sz="1400" dirty="0"/>
              <a:t>A marketing manager who uses dollar-volume analysis should factor out the effects of price changes, which can show the numbers by making it seem that more or fewer sales have been made than is the actual case</a:t>
            </a:r>
          </a:p>
          <a:p>
            <a:pPr lvl="2"/>
            <a:r>
              <a:rPr lang="en-US" sz="1600" dirty="0"/>
              <a:t>A firm’s market share is the firm’s sales of a product stated as a percentage of industry sales of competing products</a:t>
            </a:r>
          </a:p>
          <a:p>
            <a:pPr lvl="3"/>
            <a:r>
              <a:rPr lang="en-US" sz="1400" dirty="0"/>
              <a:t>The primary reason for using market share analysis is to estimate whether sales changes have resulted from the firm’s marketing strategy or from uncontrollable environmental forces</a:t>
            </a:r>
          </a:p>
          <a:p>
            <a:endParaRPr lang="en-US" dirty="0"/>
          </a:p>
        </p:txBody>
      </p:sp>
    </p:spTree>
    <p:extLst>
      <p:ext uri="{BB962C8B-B14F-4D97-AF65-F5344CB8AC3E}">
        <p14:creationId xmlns:p14="http://schemas.microsoft.com/office/powerpoint/2010/main" val="1244382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Marketing Cost Analysis</a:t>
            </a:r>
          </a:p>
        </p:txBody>
      </p:sp>
      <p:sp>
        <p:nvSpPr>
          <p:cNvPr id="2" name="Text Placeholder 1"/>
          <p:cNvSpPr>
            <a:spLocks noGrp="1"/>
          </p:cNvSpPr>
          <p:nvPr>
            <p:ph type="body" sz="quarter" idx="17"/>
          </p:nvPr>
        </p:nvSpPr>
        <p:spPr/>
        <p:txBody>
          <a:bodyPr/>
          <a:lstStyle/>
          <a:p>
            <a:r>
              <a:rPr lang="en-US" b="1" dirty="0">
                <a:solidFill>
                  <a:srgbClr val="3083C5"/>
                </a:solidFill>
              </a:rPr>
              <a:t>Marketing cost analysis </a:t>
            </a:r>
            <a:r>
              <a:rPr lang="en-US" dirty="0"/>
              <a:t>– Analysis of costs to determine which are associated with specific marketing efforts</a:t>
            </a:r>
          </a:p>
          <a:p>
            <a:pPr lvl="1"/>
            <a:r>
              <a:rPr lang="en-US" dirty="0"/>
              <a:t>One way to analyze costs is by comparing a company’s costs with industry averages</a:t>
            </a:r>
          </a:p>
          <a:p>
            <a:pPr lvl="2"/>
            <a:r>
              <a:rPr lang="en-US" dirty="0"/>
              <a:t>When looking at industry averages, a company should take into account its own unique situation</a:t>
            </a:r>
          </a:p>
          <a:p>
            <a:pPr lvl="2"/>
            <a:r>
              <a:rPr lang="en-US" dirty="0"/>
              <a:t>The company’s costs can differ from the industry average for several reasons, including its own marketing objectives, cost structure, geographic location, types of customers, and scale of operations</a:t>
            </a:r>
          </a:p>
          <a:p>
            <a:endParaRPr lang="en-US" dirty="0"/>
          </a:p>
        </p:txBody>
      </p:sp>
    </p:spTree>
    <p:extLst>
      <p:ext uri="{BB962C8B-B14F-4D97-AF65-F5344CB8AC3E}">
        <p14:creationId xmlns:p14="http://schemas.microsoft.com/office/powerpoint/2010/main" val="32581155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Comparing Actual Performance with Performance Standards and Making Changes, If Needed</a:t>
            </a:r>
          </a:p>
        </p:txBody>
      </p:sp>
      <p:sp>
        <p:nvSpPr>
          <p:cNvPr id="2" name="Text Placeholder 1"/>
          <p:cNvSpPr>
            <a:spLocks noGrp="1"/>
          </p:cNvSpPr>
          <p:nvPr>
            <p:ph type="body" sz="quarter" idx="17"/>
          </p:nvPr>
        </p:nvSpPr>
        <p:spPr/>
        <p:txBody>
          <a:bodyPr/>
          <a:lstStyle/>
          <a:p>
            <a:r>
              <a:rPr lang="en-US" dirty="0"/>
              <a:t>When actual performance exceeds performance standards:</a:t>
            </a:r>
          </a:p>
          <a:p>
            <a:pPr lvl="1"/>
            <a:r>
              <a:rPr lang="en-US" dirty="0"/>
              <a:t>Try to gain an understanding of why a marketing strategy is effective</a:t>
            </a:r>
          </a:p>
          <a:p>
            <a:r>
              <a:rPr lang="en-US" dirty="0"/>
              <a:t>When actual performance does not meet performance standards:</a:t>
            </a:r>
          </a:p>
          <a:p>
            <a:pPr lvl="1"/>
            <a:r>
              <a:rPr lang="en-US" dirty="0"/>
              <a:t>Determine why a marketing strategy was less effective than expected</a:t>
            </a:r>
          </a:p>
          <a:p>
            <a:pPr lvl="1"/>
            <a:r>
              <a:rPr lang="en-US" dirty="0"/>
              <a:t>Determine whether the marketing objective, against which performance is measured, is realistic or not</a:t>
            </a:r>
          </a:p>
        </p:txBody>
      </p:sp>
    </p:spTree>
    <p:extLst>
      <p:ext uri="{BB962C8B-B14F-4D97-AF65-F5344CB8AC3E}">
        <p14:creationId xmlns:p14="http://schemas.microsoft.com/office/powerpoint/2010/main" val="17002492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Creating the Marketing Plan</a:t>
            </a:r>
          </a:p>
        </p:txBody>
      </p:sp>
      <p:sp>
        <p:nvSpPr>
          <p:cNvPr id="2" name="Text Placeholder 1"/>
          <p:cNvSpPr>
            <a:spLocks noGrp="1"/>
          </p:cNvSpPr>
          <p:nvPr>
            <p:ph type="body" sz="quarter" idx="17"/>
          </p:nvPr>
        </p:nvSpPr>
        <p:spPr/>
        <p:txBody>
          <a:bodyPr/>
          <a:lstStyle/>
          <a:p>
            <a:r>
              <a:rPr lang="en-US" b="1" dirty="0">
                <a:solidFill>
                  <a:srgbClr val="3083C5"/>
                </a:solidFill>
              </a:rPr>
              <a:t>Marketing plan </a:t>
            </a:r>
            <a:r>
              <a:rPr lang="en-US" dirty="0"/>
              <a:t>– A written document that specifies the activities to be performed to implement and control the organization’s marketing strategies</a:t>
            </a:r>
          </a:p>
          <a:p>
            <a:pPr lvl="1"/>
            <a:r>
              <a:rPr lang="en-US" sz="1800" dirty="0"/>
              <a:t>A clear and well-written marketing plan:</a:t>
            </a:r>
          </a:p>
          <a:p>
            <a:pPr lvl="2"/>
            <a:r>
              <a:rPr lang="en-US" sz="1600" dirty="0"/>
              <a:t>Provides a uniform marketing vision for the firm and is the basis for internal communications</a:t>
            </a:r>
          </a:p>
          <a:p>
            <a:pPr lvl="2"/>
            <a:r>
              <a:rPr lang="en-US" sz="1600" dirty="0"/>
              <a:t>Delineates marketing responsibilities tasks and outlines schedule for implementation</a:t>
            </a:r>
          </a:p>
          <a:p>
            <a:pPr lvl="2"/>
            <a:r>
              <a:rPr lang="en-US" sz="1600" dirty="0"/>
              <a:t>Presents objectives and specifies how resources are to be allocated to achieve them</a:t>
            </a:r>
          </a:p>
          <a:p>
            <a:pPr lvl="2"/>
            <a:r>
              <a:rPr lang="en-US" sz="1600" dirty="0"/>
              <a:t>Helps marketing managers monitor and evaluate the performance of a marketing strategy</a:t>
            </a:r>
          </a:p>
          <a:p>
            <a:pPr lvl="1"/>
            <a:r>
              <a:rPr lang="en-US" sz="1800" dirty="0"/>
              <a:t>Organizations should make sure that the marketing plan aligns with corporate and business-unit strategies and is accessible to and shared with all key employees</a:t>
            </a:r>
          </a:p>
          <a:p>
            <a:endParaRPr lang="en-US" dirty="0"/>
          </a:p>
        </p:txBody>
      </p:sp>
    </p:spTree>
    <p:extLst>
      <p:ext uri="{BB962C8B-B14F-4D97-AF65-F5344CB8AC3E}">
        <p14:creationId xmlns:p14="http://schemas.microsoft.com/office/powerpoint/2010/main" val="19079070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200" dirty="0"/>
              <a:t>Table 2.1 – Components of the</a:t>
            </a:r>
            <a:br>
              <a:rPr lang="en-US" sz="3200" dirty="0"/>
            </a:br>
            <a:r>
              <a:rPr lang="en-US" sz="3200" dirty="0"/>
              <a:t>Marketing Plan </a:t>
            </a:r>
            <a:r>
              <a:rPr lang="en-US" sz="1800" dirty="0"/>
              <a:t>(1 of 2)</a:t>
            </a:r>
          </a:p>
        </p:txBody>
      </p:sp>
      <p:graphicFrame>
        <p:nvGraphicFramePr>
          <p:cNvPr id="11" name="Table Placeholder 10"/>
          <p:cNvGraphicFramePr>
            <a:graphicFrameLocks noGrp="1"/>
          </p:cNvGraphicFramePr>
          <p:nvPr>
            <p:ph type="tbl" sz="quarter" idx="10"/>
            <p:extLst>
              <p:ext uri="{D42A27DB-BD31-4B8C-83A1-F6EECF244321}">
                <p14:modId xmlns:p14="http://schemas.microsoft.com/office/powerpoint/2010/main" val="3903501203"/>
              </p:ext>
            </p:extLst>
          </p:nvPr>
        </p:nvGraphicFramePr>
        <p:xfrm>
          <a:off x="407625" y="1334761"/>
          <a:ext cx="11376750" cy="4864840"/>
        </p:xfrm>
        <a:graphic>
          <a:graphicData uri="http://schemas.openxmlformats.org/drawingml/2006/table">
            <a:tbl>
              <a:tblPr firstRow="1" bandRow="1">
                <a:tableStyleId>{5C22544A-7EE6-4342-B048-85BDC9FD1C3A}</a:tableStyleId>
              </a:tblPr>
              <a:tblGrid>
                <a:gridCol w="3792250">
                  <a:extLst>
                    <a:ext uri="{9D8B030D-6E8A-4147-A177-3AD203B41FA5}">
                      <a16:colId xmlns:a16="http://schemas.microsoft.com/office/drawing/2014/main" val="3532458289"/>
                    </a:ext>
                  </a:extLst>
                </a:gridCol>
                <a:gridCol w="3792250">
                  <a:extLst>
                    <a:ext uri="{9D8B030D-6E8A-4147-A177-3AD203B41FA5}">
                      <a16:colId xmlns:a16="http://schemas.microsoft.com/office/drawing/2014/main" val="2564591482"/>
                    </a:ext>
                  </a:extLst>
                </a:gridCol>
                <a:gridCol w="3792250">
                  <a:extLst>
                    <a:ext uri="{9D8B030D-6E8A-4147-A177-3AD203B41FA5}">
                      <a16:colId xmlns:a16="http://schemas.microsoft.com/office/drawing/2014/main" val="2293618107"/>
                    </a:ext>
                  </a:extLst>
                </a:gridCol>
              </a:tblGrid>
              <a:tr h="355669">
                <a:tc>
                  <a:txBody>
                    <a:bodyPr/>
                    <a:lstStyle/>
                    <a:p>
                      <a:r>
                        <a:rPr lang="en-US" sz="1800" dirty="0">
                          <a:solidFill>
                            <a:schemeClr val="bg1"/>
                          </a:solidFill>
                          <a:latin typeface="Arial" panose="020B0604020202020204" pitchFamily="34" charset="0"/>
                          <a:cs typeface="Arial" panose="020B0604020202020204" pitchFamily="34" charset="0"/>
                        </a:rPr>
                        <a:t>Plan Component</a:t>
                      </a:r>
                    </a:p>
                  </a:txBody>
                  <a:tcPr/>
                </a:tc>
                <a:tc>
                  <a:txBody>
                    <a:bodyPr/>
                    <a:lstStyle/>
                    <a:p>
                      <a:pPr algn="l"/>
                      <a:r>
                        <a:rPr lang="en-US" sz="1800" dirty="0">
                          <a:solidFill>
                            <a:schemeClr val="bg1"/>
                          </a:solidFill>
                          <a:latin typeface="Arial" panose="020B0604020202020204" pitchFamily="34" charset="0"/>
                          <a:cs typeface="Arial" panose="020B0604020202020204" pitchFamily="34" charset="0"/>
                        </a:rPr>
                        <a:t>Component Summary</a:t>
                      </a:r>
                    </a:p>
                  </a:txBody>
                  <a:tcPr/>
                </a:tc>
                <a:tc>
                  <a:txBody>
                    <a:bodyPr/>
                    <a:lstStyle/>
                    <a:p>
                      <a:r>
                        <a:rPr lang="en-US" sz="1800" dirty="0">
                          <a:solidFill>
                            <a:schemeClr val="bg1"/>
                          </a:solidFill>
                          <a:latin typeface="Arial" panose="020B0604020202020204" pitchFamily="34" charset="0"/>
                          <a:cs typeface="Arial" panose="020B0604020202020204" pitchFamily="34" charset="0"/>
                        </a:rPr>
                        <a:t>Highlights</a:t>
                      </a:r>
                    </a:p>
                  </a:txBody>
                  <a:tcPr/>
                </a:tc>
                <a:extLst>
                  <a:ext uri="{0D108BD9-81ED-4DB2-BD59-A6C34878D82A}">
                    <a16:rowId xmlns:a16="http://schemas.microsoft.com/office/drawing/2014/main" val="929213733"/>
                  </a:ext>
                </a:extLst>
              </a:tr>
              <a:tr h="1121949">
                <a:tc>
                  <a:txBody>
                    <a:bodyPr/>
                    <a:lstStyle/>
                    <a:p>
                      <a:r>
                        <a:rPr lang="en-US" sz="1800" dirty="0">
                          <a:latin typeface="Arial" panose="020B0604020202020204" pitchFamily="34" charset="0"/>
                          <a:cs typeface="Arial" panose="020B0604020202020204" pitchFamily="34" charset="0"/>
                        </a:rPr>
                        <a:t>Executive Summary</a:t>
                      </a:r>
                    </a:p>
                  </a:txBody>
                  <a:tcPr/>
                </a:tc>
                <a:tc>
                  <a:txBody>
                    <a:bodyPr/>
                    <a:lstStyle/>
                    <a:p>
                      <a:r>
                        <a:rPr lang="en-US" sz="1800" dirty="0">
                          <a:latin typeface="Arial" panose="020B0604020202020204" pitchFamily="34" charset="0"/>
                          <a:cs typeface="Arial" panose="020B0604020202020204" pitchFamily="34" charset="0"/>
                        </a:rPr>
                        <a:t>One- to two-page synopsis of the entire marketing plan</a:t>
                      </a:r>
                    </a:p>
                  </a:txBody>
                  <a:tcPr/>
                </a:tc>
                <a:tc>
                  <a:txBody>
                    <a:bodyPr/>
                    <a:lstStyle/>
                    <a:p>
                      <a:pPr marL="228600" indent="-228600" defTabSz="228600">
                        <a:tabLst>
                          <a:tab pos="228600" algn="l"/>
                        </a:tabLst>
                      </a:pPr>
                      <a:r>
                        <a:rPr lang="en-US" sz="1800" dirty="0">
                          <a:latin typeface="Arial" panose="020B0604020202020204" pitchFamily="34" charset="0"/>
                          <a:cs typeface="Arial" panose="020B0604020202020204" pitchFamily="34" charset="0"/>
                        </a:rPr>
                        <a:t>1.</a:t>
                      </a:r>
                      <a:r>
                        <a:rPr lang="en-US" sz="1800" kern="1200" dirty="0">
                          <a:solidFill>
                            <a:schemeClr val="dk1"/>
                          </a:solidFill>
                          <a:effectLst/>
                          <a:latin typeface="Arial" panose="020B0604020202020204" pitchFamily="34" charset="0"/>
                          <a:ea typeface="+mn-ea"/>
                          <a:cs typeface="Arial" panose="020B0604020202020204" pitchFamily="34" charset="0"/>
                        </a:rPr>
                        <a:t> S</a:t>
                      </a:r>
                      <a:r>
                        <a:rPr lang="en-US" sz="1800" dirty="0">
                          <a:latin typeface="Arial" panose="020B0604020202020204" pitchFamily="34" charset="0"/>
                          <a:cs typeface="Arial" panose="020B0604020202020204" pitchFamily="34" charset="0"/>
                        </a:rPr>
                        <a:t>tress key points</a:t>
                      </a:r>
                    </a:p>
                    <a:p>
                      <a:pPr marL="228600" indent="-228600" defTabSz="228600">
                        <a:tabLst/>
                      </a:pPr>
                      <a:r>
                        <a:rPr lang="en-US" sz="1800" dirty="0">
                          <a:latin typeface="Arial" panose="020B0604020202020204" pitchFamily="34" charset="0"/>
                          <a:cs typeface="Arial" panose="020B0604020202020204" pitchFamily="34" charset="0"/>
                        </a:rPr>
                        <a:t>2.</a:t>
                      </a:r>
                      <a:r>
                        <a:rPr lang="en-US" sz="1800" kern="1200" dirty="0">
                          <a:solidFill>
                            <a:schemeClr val="dk1"/>
                          </a:solidFill>
                          <a:effectLst/>
                          <a:latin typeface="Arial" panose="020B0604020202020204" pitchFamily="34" charset="0"/>
                          <a:ea typeface="+mn-ea"/>
                          <a:cs typeface="Arial" panose="020B0604020202020204" pitchFamily="34" charset="0"/>
                        </a:rPr>
                        <a:t> </a:t>
                      </a:r>
                      <a:r>
                        <a:rPr lang="en-US" sz="1800" dirty="0">
                          <a:latin typeface="Arial" panose="020B0604020202020204" pitchFamily="34" charset="0"/>
                          <a:cs typeface="Arial" panose="020B0604020202020204" pitchFamily="34" charset="0"/>
                        </a:rPr>
                        <a:t>Include one to three key points that make the company unique</a:t>
                      </a:r>
                    </a:p>
                  </a:txBody>
                  <a:tcPr/>
                </a:tc>
                <a:extLst>
                  <a:ext uri="{0D108BD9-81ED-4DB2-BD59-A6C34878D82A}">
                    <a16:rowId xmlns:a16="http://schemas.microsoft.com/office/drawing/2014/main" val="2017040155"/>
                  </a:ext>
                </a:extLst>
              </a:tr>
              <a:tr h="16397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Environmental Analysis</a:t>
                      </a:r>
                    </a:p>
                    <a:p>
                      <a:endParaRPr lang="en-US" dirty="0">
                        <a:solidFill>
                          <a:srgbClr val="006298"/>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Information about the company’s current situation with respect to the marketing environment</a:t>
                      </a:r>
                    </a:p>
                    <a:p>
                      <a:endParaRPr lang="en-US" dirty="0">
                        <a:solidFill>
                          <a:srgbClr val="006298"/>
                        </a:solidFill>
                        <a:latin typeface="Arial" panose="020B0604020202020204" pitchFamily="34" charset="0"/>
                        <a:cs typeface="Arial" panose="020B0604020202020204" pitchFamily="34" charset="0"/>
                      </a:endParaRPr>
                    </a:p>
                  </a:txBody>
                  <a:tcPr/>
                </a:tc>
                <a:tc>
                  <a:txBody>
                    <a:bodyPr/>
                    <a:lstStyle/>
                    <a:p>
                      <a:pPr marL="228600" indent="-228600" algn="l" defTabSz="228600" rtl="0" eaLnBrk="1" latinLnBrk="0" hangingPunct="1">
                        <a:tabLst/>
                      </a:pPr>
                      <a:r>
                        <a:rPr lang="en-US" sz="1800" kern="1200" dirty="0">
                          <a:solidFill>
                            <a:schemeClr val="dk1"/>
                          </a:solidFill>
                          <a:latin typeface="Arial" panose="020B0604020202020204" pitchFamily="34" charset="0"/>
                          <a:ea typeface="+mn-ea"/>
                          <a:cs typeface="Arial" panose="020B0604020202020204" pitchFamily="34" charset="0"/>
                        </a:rPr>
                        <a:t>1.</a:t>
                      </a:r>
                      <a:r>
                        <a:rPr lang="en-US" sz="1800" kern="1200" dirty="0">
                          <a:solidFill>
                            <a:schemeClr val="dk1"/>
                          </a:solidFill>
                          <a:effectLst/>
                          <a:latin typeface="Arial" panose="020B0604020202020204" pitchFamily="34" charset="0"/>
                          <a:ea typeface="+mn-ea"/>
                          <a:cs typeface="Arial" panose="020B0604020202020204" pitchFamily="34" charset="0"/>
                        </a:rPr>
                        <a:t> </a:t>
                      </a:r>
                      <a:r>
                        <a:rPr lang="en-US" sz="1800" kern="1200" dirty="0">
                          <a:solidFill>
                            <a:schemeClr val="dk1"/>
                          </a:solidFill>
                          <a:latin typeface="Arial" panose="020B0604020202020204" pitchFamily="34" charset="0"/>
                          <a:ea typeface="+mn-ea"/>
                          <a:cs typeface="Arial" panose="020B0604020202020204" pitchFamily="34" charset="0"/>
                        </a:rPr>
                        <a:t>Assess marketing environment factors</a:t>
                      </a:r>
                    </a:p>
                    <a:p>
                      <a:pPr marL="228600" indent="-228600" algn="l" defTabSz="228600" rtl="0" eaLnBrk="1" latinLnBrk="0" hangingPunct="1">
                        <a:tabLst/>
                      </a:pPr>
                      <a:r>
                        <a:rPr lang="en-US" sz="1800" kern="1200" dirty="0">
                          <a:solidFill>
                            <a:schemeClr val="dk1"/>
                          </a:solidFill>
                          <a:latin typeface="Arial" panose="020B0604020202020204" pitchFamily="34" charset="0"/>
                          <a:ea typeface="+mn-ea"/>
                          <a:cs typeface="Arial" panose="020B0604020202020204" pitchFamily="34" charset="0"/>
                        </a:rPr>
                        <a:t>2.</a:t>
                      </a:r>
                      <a:r>
                        <a:rPr lang="en-US" sz="1800" kern="1200" dirty="0">
                          <a:solidFill>
                            <a:schemeClr val="dk1"/>
                          </a:solidFill>
                          <a:effectLst/>
                          <a:latin typeface="Arial" panose="020B0604020202020204" pitchFamily="34" charset="0"/>
                          <a:ea typeface="+mn-ea"/>
                          <a:cs typeface="Arial" panose="020B0604020202020204" pitchFamily="34" charset="0"/>
                        </a:rPr>
                        <a:t> </a:t>
                      </a:r>
                      <a:r>
                        <a:rPr lang="en-US" sz="1800" kern="1200" dirty="0">
                          <a:solidFill>
                            <a:schemeClr val="dk1"/>
                          </a:solidFill>
                          <a:latin typeface="Arial" panose="020B0604020202020204" pitchFamily="34" charset="0"/>
                          <a:ea typeface="+mn-ea"/>
                          <a:cs typeface="Arial" panose="020B0604020202020204" pitchFamily="34" charset="0"/>
                        </a:rPr>
                        <a:t>Assess target market(s)</a:t>
                      </a:r>
                    </a:p>
                    <a:p>
                      <a:pPr marL="228600" indent="-228600" algn="l" defTabSz="228600" rtl="0" eaLnBrk="1" latinLnBrk="0" hangingPunct="1">
                        <a:tabLst/>
                      </a:pPr>
                      <a:r>
                        <a:rPr lang="en-US" sz="1800" kern="1200" dirty="0">
                          <a:solidFill>
                            <a:schemeClr val="dk1"/>
                          </a:solidFill>
                          <a:latin typeface="Arial" panose="020B0604020202020204" pitchFamily="34" charset="0"/>
                          <a:ea typeface="+mn-ea"/>
                          <a:cs typeface="Arial" panose="020B0604020202020204" pitchFamily="34" charset="0"/>
                        </a:rPr>
                        <a:t>3.</a:t>
                      </a:r>
                      <a:r>
                        <a:rPr lang="en-US" sz="1800" kern="1200" dirty="0">
                          <a:solidFill>
                            <a:schemeClr val="dk1"/>
                          </a:solidFill>
                          <a:effectLst/>
                          <a:latin typeface="Arial" panose="020B0604020202020204" pitchFamily="34" charset="0"/>
                          <a:ea typeface="+mn-ea"/>
                          <a:cs typeface="Arial" panose="020B0604020202020204" pitchFamily="34" charset="0"/>
                        </a:rPr>
                        <a:t> </a:t>
                      </a:r>
                      <a:r>
                        <a:rPr lang="en-US" sz="1800" kern="1200" dirty="0">
                          <a:solidFill>
                            <a:schemeClr val="dk1"/>
                          </a:solidFill>
                          <a:latin typeface="Arial" panose="020B0604020202020204" pitchFamily="34" charset="0"/>
                          <a:ea typeface="+mn-ea"/>
                          <a:cs typeface="Arial" panose="020B0604020202020204" pitchFamily="34" charset="0"/>
                        </a:rPr>
                        <a:t>Assess current marketing objectives and performance</a:t>
                      </a:r>
                      <a:endParaRPr lang="en-US" dirty="0">
                        <a:solidFill>
                          <a:srgbClr val="006298"/>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73640361"/>
                  </a:ext>
                </a:extLst>
              </a:tr>
              <a:tr h="16894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SWOT Analysis</a:t>
                      </a:r>
                      <a:endParaRPr lang="en-US" dirty="0">
                        <a:solidFill>
                          <a:srgbClr val="006298"/>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Assessment of the organization’s strengths, weaknesses, opportunities, and threats</a:t>
                      </a:r>
                      <a:endParaRPr lang="en-US" dirty="0">
                        <a:solidFill>
                          <a:srgbClr val="006298"/>
                        </a:solidFill>
                        <a:latin typeface="Arial" panose="020B0604020202020204" pitchFamily="34" charset="0"/>
                        <a:cs typeface="Arial" panose="020B0604020202020204" pitchFamily="34" charset="0"/>
                      </a:endParaRPr>
                    </a:p>
                  </a:txBody>
                  <a:tcPr/>
                </a:tc>
                <a:tc>
                  <a:txBody>
                    <a:bodyPr/>
                    <a:lstStyle/>
                    <a:p>
                      <a:pPr marL="228600" indent="-228600" algn="l" defTabSz="228600" rtl="0" eaLnBrk="1" latinLnBrk="0" hangingPunct="1">
                        <a:tabLst/>
                      </a:pPr>
                      <a:r>
                        <a:rPr lang="en-US" sz="1800" kern="1200" dirty="0">
                          <a:solidFill>
                            <a:schemeClr val="dk1"/>
                          </a:solidFill>
                          <a:latin typeface="Arial" panose="020B0604020202020204" pitchFamily="34" charset="0"/>
                          <a:ea typeface="+mn-ea"/>
                          <a:cs typeface="Arial" panose="020B0604020202020204" pitchFamily="34" charset="0"/>
                        </a:rPr>
                        <a:t>1.</a:t>
                      </a:r>
                      <a:r>
                        <a:rPr lang="en-US" sz="1800" kern="1200" dirty="0">
                          <a:solidFill>
                            <a:schemeClr val="dk1"/>
                          </a:solidFill>
                          <a:effectLst/>
                          <a:latin typeface="Arial" panose="020B0604020202020204" pitchFamily="34" charset="0"/>
                          <a:ea typeface="+mn-ea"/>
                          <a:cs typeface="Arial" panose="020B0604020202020204" pitchFamily="34" charset="0"/>
                        </a:rPr>
                        <a:t> </a:t>
                      </a:r>
                      <a:r>
                        <a:rPr lang="en-US" sz="1800" kern="1200" dirty="0">
                          <a:solidFill>
                            <a:schemeClr val="dk1"/>
                          </a:solidFill>
                          <a:latin typeface="Arial" panose="020B0604020202020204" pitchFamily="34" charset="0"/>
                          <a:ea typeface="+mn-ea"/>
                          <a:cs typeface="Arial" panose="020B0604020202020204" pitchFamily="34" charset="0"/>
                        </a:rPr>
                        <a:t>Company strengths</a:t>
                      </a:r>
                    </a:p>
                    <a:p>
                      <a:pPr marL="228600" indent="-228600" algn="l" defTabSz="228600" rtl="0" eaLnBrk="1" latinLnBrk="0" hangingPunct="1">
                        <a:tabLst/>
                      </a:pPr>
                      <a:r>
                        <a:rPr lang="en-US" sz="1800" kern="1200" dirty="0">
                          <a:solidFill>
                            <a:schemeClr val="dk1"/>
                          </a:solidFill>
                          <a:latin typeface="Arial" panose="020B0604020202020204" pitchFamily="34" charset="0"/>
                          <a:ea typeface="+mn-ea"/>
                          <a:cs typeface="Arial" panose="020B0604020202020204" pitchFamily="34" charset="0"/>
                        </a:rPr>
                        <a:t>2.</a:t>
                      </a:r>
                      <a:r>
                        <a:rPr lang="en-US" sz="1800" kern="1200" dirty="0">
                          <a:solidFill>
                            <a:schemeClr val="dk1"/>
                          </a:solidFill>
                          <a:effectLst/>
                          <a:latin typeface="Arial" panose="020B0604020202020204" pitchFamily="34" charset="0"/>
                          <a:ea typeface="+mn-ea"/>
                          <a:cs typeface="Arial" panose="020B0604020202020204" pitchFamily="34" charset="0"/>
                        </a:rPr>
                        <a:t> </a:t>
                      </a:r>
                      <a:r>
                        <a:rPr lang="en-US" sz="1800" kern="1200" dirty="0">
                          <a:solidFill>
                            <a:schemeClr val="dk1"/>
                          </a:solidFill>
                          <a:latin typeface="Arial" panose="020B0604020202020204" pitchFamily="34" charset="0"/>
                          <a:ea typeface="+mn-ea"/>
                          <a:cs typeface="Arial" panose="020B0604020202020204" pitchFamily="34" charset="0"/>
                        </a:rPr>
                        <a:t>Company weaknesses</a:t>
                      </a:r>
                    </a:p>
                    <a:p>
                      <a:pPr marL="228600" indent="-228600" algn="l" defTabSz="228600" rtl="0" eaLnBrk="1" latinLnBrk="0" hangingPunct="1">
                        <a:tabLst/>
                      </a:pPr>
                      <a:r>
                        <a:rPr lang="en-US" sz="1800" kern="1200" dirty="0">
                          <a:solidFill>
                            <a:schemeClr val="dk1"/>
                          </a:solidFill>
                          <a:latin typeface="Arial" panose="020B0604020202020204" pitchFamily="34" charset="0"/>
                          <a:ea typeface="+mn-ea"/>
                          <a:cs typeface="Arial" panose="020B0604020202020204" pitchFamily="34" charset="0"/>
                        </a:rPr>
                        <a:t>3.</a:t>
                      </a:r>
                      <a:r>
                        <a:rPr lang="en-US" sz="1800" kern="1200" dirty="0">
                          <a:solidFill>
                            <a:schemeClr val="dk1"/>
                          </a:solidFill>
                          <a:effectLst/>
                          <a:latin typeface="Arial" panose="020B0604020202020204" pitchFamily="34" charset="0"/>
                          <a:ea typeface="+mn-ea"/>
                          <a:cs typeface="Arial" panose="020B0604020202020204" pitchFamily="34" charset="0"/>
                        </a:rPr>
                        <a:t> </a:t>
                      </a:r>
                      <a:r>
                        <a:rPr lang="en-US" sz="1800" kern="1200" dirty="0">
                          <a:solidFill>
                            <a:schemeClr val="dk1"/>
                          </a:solidFill>
                          <a:latin typeface="Arial" panose="020B0604020202020204" pitchFamily="34" charset="0"/>
                          <a:ea typeface="+mn-ea"/>
                          <a:cs typeface="Arial" panose="020B0604020202020204" pitchFamily="34" charset="0"/>
                        </a:rPr>
                        <a:t>Opportunities in the environment and industry</a:t>
                      </a:r>
                    </a:p>
                    <a:p>
                      <a:pPr marL="228600" indent="-228600" algn="l" defTabSz="228600" rtl="0" eaLnBrk="1" latinLnBrk="0" hangingPunct="1">
                        <a:tabLst/>
                      </a:pPr>
                      <a:r>
                        <a:rPr lang="en-US" sz="1800" kern="1200" dirty="0">
                          <a:solidFill>
                            <a:schemeClr val="dk1"/>
                          </a:solidFill>
                          <a:latin typeface="Arial" panose="020B0604020202020204" pitchFamily="34" charset="0"/>
                          <a:ea typeface="+mn-ea"/>
                          <a:cs typeface="Arial" panose="020B0604020202020204" pitchFamily="34" charset="0"/>
                        </a:rPr>
                        <a:t>4.</a:t>
                      </a:r>
                      <a:r>
                        <a:rPr lang="en-US" sz="1800" kern="1200" dirty="0">
                          <a:solidFill>
                            <a:schemeClr val="dk1"/>
                          </a:solidFill>
                          <a:effectLst/>
                          <a:latin typeface="Arial" panose="020B0604020202020204" pitchFamily="34" charset="0"/>
                          <a:ea typeface="+mn-ea"/>
                          <a:cs typeface="Arial" panose="020B0604020202020204" pitchFamily="34" charset="0"/>
                        </a:rPr>
                        <a:t> </a:t>
                      </a:r>
                      <a:r>
                        <a:rPr lang="en-US" sz="1800" kern="1200" dirty="0">
                          <a:solidFill>
                            <a:schemeClr val="dk1"/>
                          </a:solidFill>
                          <a:latin typeface="Arial" panose="020B0604020202020204" pitchFamily="34" charset="0"/>
                          <a:ea typeface="+mn-ea"/>
                          <a:cs typeface="Arial" panose="020B0604020202020204" pitchFamily="34" charset="0"/>
                        </a:rPr>
                        <a:t>Threats in the environment and industry</a:t>
                      </a:r>
                      <a:endParaRPr lang="en-US" dirty="0">
                        <a:solidFill>
                          <a:srgbClr val="006298"/>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053888524"/>
                  </a:ext>
                </a:extLst>
              </a:tr>
            </a:tbl>
          </a:graphicData>
        </a:graphic>
      </p:graphicFrame>
    </p:spTree>
    <p:extLst>
      <p:ext uri="{BB962C8B-B14F-4D97-AF65-F5344CB8AC3E}">
        <p14:creationId xmlns:p14="http://schemas.microsoft.com/office/powerpoint/2010/main" val="30470716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z="3200" dirty="0"/>
              <a:t>Table 2.1 – Components of the</a:t>
            </a:r>
            <a:br>
              <a:rPr lang="en-US" sz="3200" dirty="0"/>
            </a:br>
            <a:r>
              <a:rPr lang="en-US" sz="3200" dirty="0"/>
              <a:t>Marketing Plan </a:t>
            </a:r>
            <a:r>
              <a:rPr lang="en-US" sz="1800" dirty="0"/>
              <a:t>(2 of 2)</a:t>
            </a:r>
          </a:p>
        </p:txBody>
      </p:sp>
      <p:graphicFrame>
        <p:nvGraphicFramePr>
          <p:cNvPr id="11" name="Table Placeholder 10"/>
          <p:cNvGraphicFramePr>
            <a:graphicFrameLocks noGrp="1"/>
          </p:cNvGraphicFramePr>
          <p:nvPr>
            <p:ph type="tbl" sz="quarter" idx="10"/>
            <p:extLst>
              <p:ext uri="{D42A27DB-BD31-4B8C-83A1-F6EECF244321}">
                <p14:modId xmlns:p14="http://schemas.microsoft.com/office/powerpoint/2010/main" val="234468889"/>
              </p:ext>
            </p:extLst>
          </p:nvPr>
        </p:nvGraphicFramePr>
        <p:xfrm>
          <a:off x="408941" y="1330300"/>
          <a:ext cx="11468928" cy="4921210"/>
        </p:xfrm>
        <a:graphic>
          <a:graphicData uri="http://schemas.openxmlformats.org/drawingml/2006/table">
            <a:tbl>
              <a:tblPr firstRow="1" bandRow="1">
                <a:tableStyleId>{5C22544A-7EE6-4342-B048-85BDC9FD1C3A}</a:tableStyleId>
              </a:tblPr>
              <a:tblGrid>
                <a:gridCol w="3822976">
                  <a:extLst>
                    <a:ext uri="{9D8B030D-6E8A-4147-A177-3AD203B41FA5}">
                      <a16:colId xmlns:a16="http://schemas.microsoft.com/office/drawing/2014/main" val="3532458289"/>
                    </a:ext>
                  </a:extLst>
                </a:gridCol>
                <a:gridCol w="3822976">
                  <a:extLst>
                    <a:ext uri="{9D8B030D-6E8A-4147-A177-3AD203B41FA5}">
                      <a16:colId xmlns:a16="http://schemas.microsoft.com/office/drawing/2014/main" val="2564591482"/>
                    </a:ext>
                  </a:extLst>
                </a:gridCol>
                <a:gridCol w="3822976">
                  <a:extLst>
                    <a:ext uri="{9D8B030D-6E8A-4147-A177-3AD203B41FA5}">
                      <a16:colId xmlns:a16="http://schemas.microsoft.com/office/drawing/2014/main" val="2293618107"/>
                    </a:ext>
                  </a:extLst>
                </a:gridCol>
              </a:tblGrid>
              <a:tr h="373332">
                <a:tc>
                  <a:txBody>
                    <a:bodyPr/>
                    <a:lstStyle/>
                    <a:p>
                      <a:r>
                        <a:rPr lang="en-US" sz="1800" dirty="0">
                          <a:solidFill>
                            <a:schemeClr val="bg1"/>
                          </a:solidFill>
                          <a:latin typeface="Arial" panose="020B0604020202020204" pitchFamily="34" charset="0"/>
                          <a:cs typeface="Arial" panose="020B0604020202020204" pitchFamily="34" charset="0"/>
                        </a:rPr>
                        <a:t>Plan Component</a:t>
                      </a:r>
                    </a:p>
                  </a:txBody>
                  <a:tcPr/>
                </a:tc>
                <a:tc>
                  <a:txBody>
                    <a:bodyPr/>
                    <a:lstStyle/>
                    <a:p>
                      <a:pPr algn="l"/>
                      <a:r>
                        <a:rPr lang="en-US" sz="1800" dirty="0">
                          <a:solidFill>
                            <a:schemeClr val="bg1"/>
                          </a:solidFill>
                          <a:latin typeface="Arial" panose="020B0604020202020204" pitchFamily="34" charset="0"/>
                          <a:cs typeface="Arial" panose="020B0604020202020204" pitchFamily="34" charset="0"/>
                        </a:rPr>
                        <a:t>Component Summary</a:t>
                      </a:r>
                    </a:p>
                  </a:txBody>
                  <a:tcPr/>
                </a:tc>
                <a:tc>
                  <a:txBody>
                    <a:bodyPr/>
                    <a:lstStyle/>
                    <a:p>
                      <a:r>
                        <a:rPr lang="en-US" sz="1800" dirty="0">
                          <a:solidFill>
                            <a:schemeClr val="bg1"/>
                          </a:solidFill>
                          <a:latin typeface="Arial" panose="020B0604020202020204" pitchFamily="34" charset="0"/>
                          <a:cs typeface="Arial" panose="020B0604020202020204" pitchFamily="34" charset="0"/>
                        </a:rPr>
                        <a:t>Highlights</a:t>
                      </a:r>
                    </a:p>
                  </a:txBody>
                  <a:tcPr/>
                </a:tc>
                <a:extLst>
                  <a:ext uri="{0D108BD9-81ED-4DB2-BD59-A6C34878D82A}">
                    <a16:rowId xmlns:a16="http://schemas.microsoft.com/office/drawing/2014/main" val="929213733"/>
                  </a:ext>
                </a:extLst>
              </a:tr>
              <a:tr h="14933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Marketing Objectives</a:t>
                      </a:r>
                    </a:p>
                    <a:p>
                      <a:endParaRPr lang="en-US" sz="1800" dirty="0">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Specification of the company’s marketing objectives</a:t>
                      </a:r>
                    </a:p>
                    <a:p>
                      <a:endParaRPr lang="en-US" sz="1800" dirty="0">
                        <a:latin typeface="Arial" panose="020B0604020202020204" pitchFamily="34" charset="0"/>
                        <a:cs typeface="Arial" panose="020B0604020202020204" pitchFamily="34" charset="0"/>
                      </a:endParaRPr>
                    </a:p>
                  </a:txBody>
                  <a:tcPr/>
                </a:tc>
                <a:tc>
                  <a:txBody>
                    <a:bodyPr/>
                    <a:lstStyle/>
                    <a:p>
                      <a:pPr marL="228600" indent="-228600" algn="l" defTabSz="228600" rtl="0" eaLnBrk="1" latinLnBrk="0" hangingPunct="1">
                        <a:tabLst/>
                      </a:pPr>
                      <a:r>
                        <a:rPr lang="en-US" sz="1800" kern="1200" dirty="0">
                          <a:solidFill>
                            <a:schemeClr val="dk1"/>
                          </a:solidFill>
                          <a:latin typeface="Arial" panose="020B0604020202020204" pitchFamily="34" charset="0"/>
                          <a:ea typeface="+mn-ea"/>
                          <a:cs typeface="Arial" panose="020B0604020202020204" pitchFamily="34" charset="0"/>
                        </a:rPr>
                        <a:t>1.</a:t>
                      </a:r>
                      <a:r>
                        <a:rPr lang="en-US" sz="1800" kern="1200" dirty="0">
                          <a:solidFill>
                            <a:schemeClr val="dk1"/>
                          </a:solidFill>
                          <a:effectLst/>
                          <a:latin typeface="Arial" panose="020B0604020202020204" pitchFamily="34" charset="0"/>
                          <a:ea typeface="+mn-ea"/>
                          <a:cs typeface="Arial" panose="020B0604020202020204" pitchFamily="34" charset="0"/>
                        </a:rPr>
                        <a:t> </a:t>
                      </a:r>
                      <a:r>
                        <a:rPr lang="en-US" sz="1800" kern="1200" dirty="0">
                          <a:solidFill>
                            <a:schemeClr val="dk1"/>
                          </a:solidFill>
                          <a:latin typeface="Arial" panose="020B0604020202020204" pitchFamily="34" charset="0"/>
                          <a:ea typeface="+mn-ea"/>
                          <a:cs typeface="Arial" panose="020B0604020202020204" pitchFamily="34" charset="0"/>
                        </a:rPr>
                        <a:t>Qualitative measures of what is to be accomplished</a:t>
                      </a:r>
                    </a:p>
                    <a:p>
                      <a:pPr marL="228600" indent="-228600" algn="l" defTabSz="228600" rtl="0" eaLnBrk="1" latinLnBrk="0" hangingPunct="1">
                        <a:tabLst/>
                      </a:pPr>
                      <a:r>
                        <a:rPr lang="en-US" sz="1800" kern="1200" dirty="0">
                          <a:solidFill>
                            <a:schemeClr val="dk1"/>
                          </a:solidFill>
                          <a:latin typeface="Arial" panose="020B0604020202020204" pitchFamily="34" charset="0"/>
                          <a:ea typeface="+mn-ea"/>
                          <a:cs typeface="Arial" panose="020B0604020202020204" pitchFamily="34" charset="0"/>
                        </a:rPr>
                        <a:t>2.</a:t>
                      </a:r>
                      <a:r>
                        <a:rPr lang="en-US" sz="1800" kern="1200" dirty="0">
                          <a:solidFill>
                            <a:schemeClr val="dk1"/>
                          </a:solidFill>
                          <a:effectLst/>
                          <a:latin typeface="Arial" panose="020B0604020202020204" pitchFamily="34" charset="0"/>
                          <a:ea typeface="+mn-ea"/>
                          <a:cs typeface="Arial" panose="020B0604020202020204" pitchFamily="34" charset="0"/>
                        </a:rPr>
                        <a:t> </a:t>
                      </a:r>
                      <a:r>
                        <a:rPr lang="en-US" sz="1800" kern="1200" dirty="0">
                          <a:solidFill>
                            <a:schemeClr val="dk1"/>
                          </a:solidFill>
                          <a:latin typeface="Arial" panose="020B0604020202020204" pitchFamily="34" charset="0"/>
                          <a:ea typeface="+mn-ea"/>
                          <a:cs typeface="Arial" panose="020B0604020202020204" pitchFamily="34" charset="0"/>
                        </a:rPr>
                        <a:t>Quantitative measures of what is to be accomplished</a:t>
                      </a:r>
                    </a:p>
                    <a:p>
                      <a:pPr marL="228600" indent="-228600" defTabSz="228600">
                        <a:tabLst>
                          <a:tab pos="228600" algn="l"/>
                        </a:tabLst>
                      </a:pPr>
                      <a:endParaRPr lang="en-US" sz="18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017040155"/>
                  </a:ext>
                </a:extLst>
              </a:tr>
              <a:tr h="11878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Marketing Strategies</a:t>
                      </a:r>
                      <a:endParaRPr lang="en-US" dirty="0">
                        <a:solidFill>
                          <a:srgbClr val="006298"/>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Outline of how the company will achieve its objectives</a:t>
                      </a:r>
                      <a:endParaRPr lang="en-US" dirty="0">
                        <a:solidFill>
                          <a:srgbClr val="006298"/>
                        </a:solidFill>
                        <a:latin typeface="Arial" panose="020B0604020202020204" pitchFamily="34" charset="0"/>
                        <a:cs typeface="Arial" panose="020B0604020202020204" pitchFamily="34" charset="0"/>
                      </a:endParaRPr>
                    </a:p>
                  </a:txBody>
                  <a:tcPr/>
                </a:tc>
                <a:tc>
                  <a:txBody>
                    <a:bodyPr/>
                    <a:lstStyle/>
                    <a:p>
                      <a:pPr marL="228600" indent="-228600" algn="l" defTabSz="228600" rtl="0" eaLnBrk="1" latinLnBrk="0" hangingPunct="1">
                        <a:tabLst/>
                      </a:pPr>
                      <a:r>
                        <a:rPr lang="en-US" sz="1800" kern="1200" dirty="0">
                          <a:solidFill>
                            <a:schemeClr val="dk1"/>
                          </a:solidFill>
                          <a:latin typeface="Arial" panose="020B0604020202020204" pitchFamily="34" charset="0"/>
                          <a:ea typeface="+mn-ea"/>
                          <a:cs typeface="Arial" panose="020B0604020202020204" pitchFamily="34" charset="0"/>
                        </a:rPr>
                        <a:t>1.</a:t>
                      </a:r>
                      <a:r>
                        <a:rPr lang="en-US" sz="1800" kern="1200" dirty="0">
                          <a:solidFill>
                            <a:schemeClr val="dk1"/>
                          </a:solidFill>
                          <a:effectLst/>
                          <a:latin typeface="Arial" panose="020B0604020202020204" pitchFamily="34" charset="0"/>
                          <a:ea typeface="+mn-ea"/>
                          <a:cs typeface="Arial" panose="020B0604020202020204" pitchFamily="34" charset="0"/>
                        </a:rPr>
                        <a:t> </a:t>
                      </a:r>
                      <a:r>
                        <a:rPr lang="en-US" sz="1800" kern="1200" dirty="0">
                          <a:solidFill>
                            <a:schemeClr val="dk1"/>
                          </a:solidFill>
                          <a:latin typeface="Arial" panose="020B0604020202020204" pitchFamily="34" charset="0"/>
                          <a:ea typeface="+mn-ea"/>
                          <a:cs typeface="Arial" panose="020B0604020202020204" pitchFamily="34" charset="0"/>
                        </a:rPr>
                        <a:t>Target market(s)</a:t>
                      </a:r>
                    </a:p>
                    <a:p>
                      <a:pPr marL="228600" indent="-228600" algn="l" defTabSz="228600" rtl="0" eaLnBrk="1" latinLnBrk="0" hangingPunct="1">
                        <a:tabLst/>
                      </a:pPr>
                      <a:r>
                        <a:rPr lang="en-US" sz="1800" kern="1200" dirty="0">
                          <a:solidFill>
                            <a:schemeClr val="dk1"/>
                          </a:solidFill>
                          <a:latin typeface="Arial" panose="020B0604020202020204" pitchFamily="34" charset="0"/>
                          <a:ea typeface="+mn-ea"/>
                          <a:cs typeface="Arial" panose="020B0604020202020204" pitchFamily="34" charset="0"/>
                        </a:rPr>
                        <a:t>2.</a:t>
                      </a:r>
                      <a:r>
                        <a:rPr lang="en-US" sz="1800" kern="1200" dirty="0">
                          <a:solidFill>
                            <a:schemeClr val="dk1"/>
                          </a:solidFill>
                          <a:effectLst/>
                          <a:latin typeface="Arial" panose="020B0604020202020204" pitchFamily="34" charset="0"/>
                          <a:ea typeface="+mn-ea"/>
                          <a:cs typeface="Arial" panose="020B0604020202020204" pitchFamily="34" charset="0"/>
                        </a:rPr>
                        <a:t> </a:t>
                      </a:r>
                      <a:r>
                        <a:rPr lang="en-US" sz="1800" kern="1200" dirty="0">
                          <a:solidFill>
                            <a:schemeClr val="dk1"/>
                          </a:solidFill>
                          <a:latin typeface="Arial" panose="020B0604020202020204" pitchFamily="34" charset="0"/>
                          <a:ea typeface="+mn-ea"/>
                          <a:cs typeface="Arial" panose="020B0604020202020204" pitchFamily="34" charset="0"/>
                        </a:rPr>
                        <a:t>Marketing mix</a:t>
                      </a:r>
                      <a:endParaRPr lang="en-US" dirty="0">
                        <a:solidFill>
                          <a:srgbClr val="006298"/>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73640361"/>
                  </a:ext>
                </a:extLst>
              </a:tr>
              <a:tr h="9333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Marketing Implementation</a:t>
                      </a:r>
                      <a:endParaRPr lang="en-US" dirty="0">
                        <a:solidFill>
                          <a:srgbClr val="006298"/>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Outline of how the company will implement its marketing strategies</a:t>
                      </a:r>
                      <a:endParaRPr lang="en-US" dirty="0">
                        <a:solidFill>
                          <a:srgbClr val="006298"/>
                        </a:solidFill>
                        <a:latin typeface="Arial" panose="020B0604020202020204" pitchFamily="34" charset="0"/>
                        <a:cs typeface="Arial" panose="020B0604020202020204" pitchFamily="34" charset="0"/>
                      </a:endParaRPr>
                    </a:p>
                  </a:txBody>
                  <a:tcPr/>
                </a:tc>
                <a:tc>
                  <a:txBody>
                    <a:bodyPr/>
                    <a:lstStyle/>
                    <a:p>
                      <a:pPr marL="228600" indent="-228600" algn="l" defTabSz="228600" rtl="0" eaLnBrk="1" latinLnBrk="0" hangingPunct="1">
                        <a:tabLst/>
                      </a:pPr>
                      <a:r>
                        <a:rPr lang="en-US" sz="1800" kern="1200" dirty="0">
                          <a:solidFill>
                            <a:schemeClr val="dk1"/>
                          </a:solidFill>
                          <a:latin typeface="Arial" panose="020B0604020202020204" pitchFamily="34" charset="0"/>
                          <a:ea typeface="+mn-ea"/>
                          <a:cs typeface="Arial" panose="020B0604020202020204" pitchFamily="34" charset="0"/>
                        </a:rPr>
                        <a:t>1.</a:t>
                      </a:r>
                      <a:r>
                        <a:rPr lang="en-US" sz="1800" kern="1200" dirty="0">
                          <a:solidFill>
                            <a:schemeClr val="dk1"/>
                          </a:solidFill>
                          <a:effectLst/>
                          <a:latin typeface="Arial" panose="020B0604020202020204" pitchFamily="34" charset="0"/>
                          <a:ea typeface="+mn-ea"/>
                          <a:cs typeface="Arial" panose="020B0604020202020204" pitchFamily="34" charset="0"/>
                        </a:rPr>
                        <a:t> </a:t>
                      </a:r>
                      <a:r>
                        <a:rPr lang="en-US" sz="1800" kern="1200" dirty="0">
                          <a:solidFill>
                            <a:schemeClr val="dk1"/>
                          </a:solidFill>
                          <a:latin typeface="Arial" panose="020B0604020202020204" pitchFamily="34" charset="0"/>
                          <a:ea typeface="+mn-ea"/>
                          <a:cs typeface="Arial" panose="020B0604020202020204" pitchFamily="34" charset="0"/>
                        </a:rPr>
                        <a:t>Marketing organization</a:t>
                      </a:r>
                    </a:p>
                    <a:p>
                      <a:pPr marL="228600" indent="-228600" algn="l" defTabSz="228600" rtl="0" eaLnBrk="1" latinLnBrk="0" hangingPunct="1">
                        <a:tabLst/>
                      </a:pPr>
                      <a:r>
                        <a:rPr lang="en-US" sz="1800" kern="1200" dirty="0">
                          <a:solidFill>
                            <a:schemeClr val="dk1"/>
                          </a:solidFill>
                          <a:latin typeface="Arial" panose="020B0604020202020204" pitchFamily="34" charset="0"/>
                          <a:ea typeface="+mn-ea"/>
                          <a:cs typeface="Arial" panose="020B0604020202020204" pitchFamily="34" charset="0"/>
                        </a:rPr>
                        <a:t>2.</a:t>
                      </a:r>
                      <a:r>
                        <a:rPr lang="en-US" sz="1800" kern="1200" dirty="0">
                          <a:solidFill>
                            <a:schemeClr val="dk1"/>
                          </a:solidFill>
                          <a:effectLst/>
                          <a:latin typeface="Arial" panose="020B0604020202020204" pitchFamily="34" charset="0"/>
                          <a:ea typeface="+mn-ea"/>
                          <a:cs typeface="Arial" panose="020B0604020202020204" pitchFamily="34" charset="0"/>
                        </a:rPr>
                        <a:t> </a:t>
                      </a:r>
                      <a:r>
                        <a:rPr lang="en-US" sz="1800" kern="1200" dirty="0">
                          <a:solidFill>
                            <a:schemeClr val="dk1"/>
                          </a:solidFill>
                          <a:latin typeface="Arial" panose="020B0604020202020204" pitchFamily="34" charset="0"/>
                          <a:ea typeface="+mn-ea"/>
                          <a:cs typeface="Arial" panose="020B0604020202020204" pitchFamily="34" charset="0"/>
                        </a:rPr>
                        <a:t>Activities and responsibilities</a:t>
                      </a:r>
                    </a:p>
                    <a:p>
                      <a:pPr marL="228600" indent="-228600" algn="l" defTabSz="228600" rtl="0" eaLnBrk="1" latinLnBrk="0" hangingPunct="1">
                        <a:tabLst/>
                      </a:pPr>
                      <a:r>
                        <a:rPr lang="en-US" sz="1800" kern="1200" dirty="0">
                          <a:solidFill>
                            <a:schemeClr val="dk1"/>
                          </a:solidFill>
                          <a:latin typeface="Arial" panose="020B0604020202020204" pitchFamily="34" charset="0"/>
                          <a:ea typeface="+mn-ea"/>
                          <a:cs typeface="Arial" panose="020B0604020202020204" pitchFamily="34" charset="0"/>
                        </a:rPr>
                        <a:t>3.</a:t>
                      </a:r>
                      <a:r>
                        <a:rPr lang="en-US" sz="1800" kern="1200" dirty="0">
                          <a:solidFill>
                            <a:schemeClr val="dk1"/>
                          </a:solidFill>
                          <a:effectLst/>
                          <a:latin typeface="Arial" panose="020B0604020202020204" pitchFamily="34" charset="0"/>
                          <a:ea typeface="+mn-ea"/>
                          <a:cs typeface="Arial" panose="020B0604020202020204" pitchFamily="34" charset="0"/>
                        </a:rPr>
                        <a:t> </a:t>
                      </a:r>
                      <a:r>
                        <a:rPr lang="en-US" sz="1800" kern="1200" dirty="0">
                          <a:solidFill>
                            <a:schemeClr val="dk1"/>
                          </a:solidFill>
                          <a:latin typeface="Arial" panose="020B0604020202020204" pitchFamily="34" charset="0"/>
                          <a:ea typeface="+mn-ea"/>
                          <a:cs typeface="Arial" panose="020B0604020202020204" pitchFamily="34" charset="0"/>
                        </a:rPr>
                        <a:t>Implementation timetable</a:t>
                      </a:r>
                      <a:endParaRPr lang="en-US" dirty="0">
                        <a:solidFill>
                          <a:srgbClr val="006298"/>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053888524"/>
                  </a:ext>
                </a:extLst>
              </a:tr>
              <a:tr h="9333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Performance Evaluation</a:t>
                      </a:r>
                      <a:endParaRPr lang="en-US" dirty="0">
                        <a:solidFill>
                          <a:srgbClr val="006298"/>
                        </a:solidFill>
                        <a:latin typeface="Arial" panose="020B0604020202020204" pitchFamily="34" charset="0"/>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Explanation of how the company will evaluate the performance of the implemented plan</a:t>
                      </a:r>
                    </a:p>
                  </a:txBody>
                  <a:tcPr/>
                </a:tc>
                <a:tc>
                  <a:txBody>
                    <a:bodyPr/>
                    <a:lstStyle/>
                    <a:p>
                      <a:pPr marL="228600" indent="-228600" algn="l" defTabSz="228600" rtl="0" eaLnBrk="1" latinLnBrk="0" hangingPunct="1">
                        <a:tabLst/>
                      </a:pPr>
                      <a:r>
                        <a:rPr lang="en-US" sz="1800" kern="1200" dirty="0">
                          <a:solidFill>
                            <a:schemeClr val="dk1"/>
                          </a:solidFill>
                          <a:latin typeface="Arial" panose="020B0604020202020204" pitchFamily="34" charset="0"/>
                          <a:ea typeface="+mn-ea"/>
                          <a:cs typeface="Arial" panose="020B0604020202020204" pitchFamily="34" charset="0"/>
                        </a:rPr>
                        <a:t>1.</a:t>
                      </a:r>
                      <a:r>
                        <a:rPr lang="en-US" sz="1800" kern="1200" dirty="0">
                          <a:solidFill>
                            <a:schemeClr val="dk1"/>
                          </a:solidFill>
                          <a:effectLst/>
                          <a:latin typeface="Arial" panose="020B0604020202020204" pitchFamily="34" charset="0"/>
                          <a:ea typeface="+mn-ea"/>
                          <a:cs typeface="Arial" panose="020B0604020202020204" pitchFamily="34" charset="0"/>
                        </a:rPr>
                        <a:t> </a:t>
                      </a:r>
                      <a:r>
                        <a:rPr lang="en-US" sz="1800" kern="1200" dirty="0">
                          <a:solidFill>
                            <a:schemeClr val="dk1"/>
                          </a:solidFill>
                          <a:latin typeface="Arial" panose="020B0604020202020204" pitchFamily="34" charset="0"/>
                          <a:ea typeface="+mn-ea"/>
                          <a:cs typeface="Arial" panose="020B0604020202020204" pitchFamily="34" charset="0"/>
                        </a:rPr>
                        <a:t>Performance standards</a:t>
                      </a:r>
                    </a:p>
                    <a:p>
                      <a:pPr marL="228600" indent="-228600" algn="l" defTabSz="228600" rtl="0" eaLnBrk="1" latinLnBrk="0" hangingPunct="1">
                        <a:tabLst/>
                      </a:pPr>
                      <a:r>
                        <a:rPr lang="en-US" sz="1800" kern="1200" dirty="0">
                          <a:solidFill>
                            <a:schemeClr val="dk1"/>
                          </a:solidFill>
                          <a:latin typeface="Arial" panose="020B0604020202020204" pitchFamily="34" charset="0"/>
                          <a:ea typeface="+mn-ea"/>
                          <a:cs typeface="Arial" panose="020B0604020202020204" pitchFamily="34" charset="0"/>
                        </a:rPr>
                        <a:t>2.</a:t>
                      </a:r>
                      <a:r>
                        <a:rPr lang="en-US" sz="1800" kern="1200" dirty="0">
                          <a:solidFill>
                            <a:schemeClr val="dk1"/>
                          </a:solidFill>
                          <a:effectLst/>
                          <a:latin typeface="Arial" panose="020B0604020202020204" pitchFamily="34" charset="0"/>
                          <a:ea typeface="+mn-ea"/>
                          <a:cs typeface="Arial" panose="020B0604020202020204" pitchFamily="34" charset="0"/>
                        </a:rPr>
                        <a:t> </a:t>
                      </a:r>
                      <a:r>
                        <a:rPr lang="en-US" sz="1800" kern="1200" dirty="0">
                          <a:solidFill>
                            <a:schemeClr val="dk1"/>
                          </a:solidFill>
                          <a:latin typeface="Arial" panose="020B0604020202020204" pitchFamily="34" charset="0"/>
                          <a:ea typeface="+mn-ea"/>
                          <a:cs typeface="Arial" panose="020B0604020202020204" pitchFamily="34" charset="0"/>
                        </a:rPr>
                        <a:t>Financial controls</a:t>
                      </a:r>
                    </a:p>
                    <a:p>
                      <a:pPr marL="228600" indent="-228600" algn="l" defTabSz="228600" rtl="0" eaLnBrk="1" latinLnBrk="0" hangingPunct="1">
                        <a:tabLst/>
                      </a:pPr>
                      <a:r>
                        <a:rPr lang="en-US" sz="1800" kern="1200" dirty="0">
                          <a:solidFill>
                            <a:schemeClr val="dk1"/>
                          </a:solidFill>
                          <a:latin typeface="Arial" panose="020B0604020202020204" pitchFamily="34" charset="0"/>
                          <a:ea typeface="+mn-ea"/>
                          <a:cs typeface="Arial" panose="020B0604020202020204" pitchFamily="34" charset="0"/>
                        </a:rPr>
                        <a:t>3.</a:t>
                      </a:r>
                      <a:r>
                        <a:rPr lang="en-US" sz="1800" kern="1200" dirty="0">
                          <a:solidFill>
                            <a:schemeClr val="dk1"/>
                          </a:solidFill>
                          <a:effectLst/>
                          <a:latin typeface="Arial" panose="020B0604020202020204" pitchFamily="34" charset="0"/>
                          <a:ea typeface="+mn-ea"/>
                          <a:cs typeface="Arial" panose="020B0604020202020204" pitchFamily="34" charset="0"/>
                        </a:rPr>
                        <a:t> </a:t>
                      </a:r>
                      <a:r>
                        <a:rPr lang="en-US" sz="1800" kern="1200" dirty="0">
                          <a:solidFill>
                            <a:schemeClr val="dk1"/>
                          </a:solidFill>
                          <a:latin typeface="Arial" panose="020B0604020202020204" pitchFamily="34" charset="0"/>
                          <a:ea typeface="+mn-ea"/>
                          <a:cs typeface="Arial" panose="020B0604020202020204" pitchFamily="34" charset="0"/>
                        </a:rPr>
                        <a:t>Monitoring procedures (audits)</a:t>
                      </a:r>
                    </a:p>
                  </a:txBody>
                  <a:tcPr/>
                </a:tc>
                <a:extLst>
                  <a:ext uri="{0D108BD9-81ED-4DB2-BD59-A6C34878D82A}">
                    <a16:rowId xmlns:a16="http://schemas.microsoft.com/office/drawing/2014/main" val="2180304695"/>
                  </a:ext>
                </a:extLst>
              </a:tr>
            </a:tbl>
          </a:graphicData>
        </a:graphic>
      </p:graphicFrame>
    </p:spTree>
    <p:extLst>
      <p:ext uri="{BB962C8B-B14F-4D97-AF65-F5344CB8AC3E}">
        <p14:creationId xmlns:p14="http://schemas.microsoft.com/office/powerpoint/2010/main" val="2382190564"/>
      </p:ext>
    </p:extLst>
  </p:cSld>
  <p:clrMapOvr>
    <a:masterClrMapping/>
  </p:clrMapOvr>
</p:sld>
</file>

<file path=ppt/theme/theme1.xml><?xml version="1.0" encoding="utf-8"?>
<a:theme xmlns:a="http://schemas.openxmlformats.org/drawingml/2006/main" name="Office Theme">
  <a:themeElements>
    <a:clrScheme name="Custom 1">
      <a:dk1>
        <a:srgbClr val="011892"/>
      </a:dk1>
      <a:lt1>
        <a:srgbClr val="FFFFFF"/>
      </a:lt1>
      <a:dk2>
        <a:srgbClr val="006198"/>
      </a:dk2>
      <a:lt2>
        <a:srgbClr val="E7E6E6"/>
      </a:lt2>
      <a:accent1>
        <a:srgbClr val="0098D4"/>
      </a:accent1>
      <a:accent2>
        <a:srgbClr val="00B7E6"/>
      </a:accent2>
      <a:accent3>
        <a:srgbClr val="81CFEC"/>
      </a:accent3>
      <a:accent4>
        <a:srgbClr val="E8255F"/>
      </a:accent4>
      <a:accent5>
        <a:srgbClr val="FF6300"/>
      </a:accent5>
      <a:accent6>
        <a:srgbClr val="F5B600"/>
      </a:accent6>
      <a:hlink>
        <a:srgbClr val="00B7E6"/>
      </a:hlink>
      <a:folHlink>
        <a:srgbClr val="0098D4"/>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effectLst/>
      </a:spPr>
      <a:bodyPr wrap="square" lIns="0" tIns="0" rIns="0" rtlCol="0" anchor="b">
        <a:spAutoFit/>
      </a:bodyPr>
      <a:lstStyle>
        <a:defPPr>
          <a:defRPr sz="200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Presentation1" id="{276F6C23-6457-4163-906F-9FD71B1D340C}" vid="{9A4A37B5-06EA-4573-8274-FD94E47E4E8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32E4C7BBAF8442AC48CBC7D09A7580" ma:contentTypeVersion="24" ma:contentTypeDescription="Create a new document." ma:contentTypeScope="" ma:versionID="13cd67f17b090a1b391f7245edbc7355">
  <xsd:schema xmlns:xsd="http://www.w3.org/2001/XMLSchema" xmlns:xs="http://www.w3.org/2001/XMLSchema" xmlns:p="http://schemas.microsoft.com/office/2006/metadata/properties" xmlns:ns2="105CED8A-AF0E-4AD8-9238-2F7FF36232F4" xmlns:ns3="105ced8a-af0e-4ad8-9238-2f7ff36232f4" xmlns:ns4="d5280b9f-0d25-4ffb-96bc-3c5ae659ff52" targetNamespace="http://schemas.microsoft.com/office/2006/metadata/properties" ma:root="true" ma:fieldsID="dda832b008c2b82ba52d3e557a65e74e" ns2:_="" ns3:_="" ns4:_="">
    <xsd:import namespace="105CED8A-AF0E-4AD8-9238-2F7FF36232F4"/>
    <xsd:import namespace="105ced8a-af0e-4ad8-9238-2f7ff36232f4"/>
    <xsd:import namespace="d5280b9f-0d25-4ffb-96bc-3c5ae659ff52"/>
    <xsd:element name="properties">
      <xsd:complexType>
        <xsd:sequence>
          <xsd:element name="documentManagement">
            <xsd:complexType>
              <xsd:all>
                <xsd:element ref="ns2:Document_x0020_Type" minOccurs="0"/>
                <xsd:element ref="ns2:Department" minOccurs="0"/>
                <xsd:element ref="ns2:Audience" minOccurs="0"/>
                <xsd:element ref="ns3:Category" minOccurs="0"/>
                <xsd:element ref="ns4:SharedWithUsers" minOccurs="0"/>
                <xsd:element ref="ns4:SharedWithDetails" minOccurs="0"/>
                <xsd:element ref="ns4:LastSharedByUser" minOccurs="0"/>
                <xsd:element ref="ns4:LastSharedByTime" minOccurs="0"/>
                <xsd:element ref="ns3:MediaServiceMetadata" minOccurs="0"/>
                <xsd:element ref="ns3:MediaServiceFastMetadata" minOccurs="0"/>
                <xsd:element ref="ns3:MediaServiceDateTaken" minOccurs="0"/>
                <xsd:element ref="ns3:MediaServiceEventHashCode" minOccurs="0"/>
                <xsd:element ref="ns3: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Document_x0020_Type" ma:index="2" nillable="true" ma:displayName="Document Type" ma:default="Process Document" ma:format="Dropdown" ma:internalName="Document_x0020_Type" ma:readOnly="false">
      <xsd:simpleType>
        <xsd:union memberTypes="dms:Text">
          <xsd:simpleType>
            <xsd:restriction base="dms:Choice">
              <xsd:enumeration value="Process Document"/>
              <xsd:enumeration value="Job Aid"/>
              <xsd:enumeration value="1-pager"/>
              <xsd:enumeration value="Quick Start Guide"/>
              <xsd:enumeration value="Training PPTs"/>
              <xsd:enumeration value="Training video"/>
              <xsd:enumeration value="Workflow"/>
              <xsd:enumeration value="Example"/>
              <xsd:enumeration value="Miscellaneous"/>
              <xsd:enumeration value="Template"/>
              <xsd:enumeration value="Authoring Guidelines"/>
              <xsd:enumeration value="Image"/>
              <xsd:enumeration value="Archive only"/>
            </xsd:restriction>
          </xsd:simpleType>
        </xsd:union>
      </xsd:simpleType>
    </xsd:element>
    <xsd:element name="Department" ma:index="3" nillable="true" ma:displayName="Owner" ma:default="GPM Training" ma:format="Dropdown" ma:internalName="Department" ma:readOnly="false">
      <xsd:simpleType>
        <xsd:restriction base="dms:Choice">
          <xsd:enumeration value="GPM Training"/>
          <xsd:enumeration value="GPM Operations"/>
          <xsd:enumeration value="CTQA"/>
          <xsd:enumeration value="Content Digitization"/>
          <xsd:enumeration value="Legal"/>
          <xsd:enumeration value="UX"/>
          <xsd:enumeration value="Global Production"/>
          <xsd:enumeration value="Other"/>
        </xsd:restriction>
      </xsd:simpleType>
    </xsd:element>
    <xsd:element name="Audience" ma:index="4" nillable="true" ma:displayName="Audience" ma:default="Content Developer" ma:format="Dropdown" ma:internalName="Audience" ma:readOnly="false">
      <xsd:simpleType>
        <xsd:restriction base="dms:Choice">
          <xsd:enumeration value="Internal"/>
          <xsd:enumeration value="Product Management"/>
          <xsd:enumeration value="Content Developer"/>
          <xsd:enumeration value="Product Manager"/>
          <xsd:enumeration value="Product Assistant"/>
          <xsd:enumeration value="Other"/>
        </xsd:restriction>
      </xsd:simpleType>
    </xsd:element>
  </xsd:schema>
  <xsd:schema xmlns:xsd="http://www.w3.org/2001/XMLSchema" xmlns:xs="http://www.w3.org/2001/XMLSchema" xmlns:dms="http://schemas.microsoft.com/office/2006/documentManagement/types" xmlns:pc="http://schemas.microsoft.com/office/infopath/2007/PartnerControls" targetNamespace="105ced8a-af0e-4ad8-9238-2f7ff36232f4" elementFormDefault="qualified">
    <xsd:import namespace="http://schemas.microsoft.com/office/2006/documentManagement/types"/>
    <xsd:import namespace="http://schemas.microsoft.com/office/infopath/2007/PartnerControls"/>
    <xsd:element name="Category" ma:index="5" nillable="true" ma:displayName="Category" ma:internalName="Category" ma:readOnly="false">
      <xsd:simpleType>
        <xsd:restriction base="dms:Text"/>
      </xsd:simpleType>
    </xsd:element>
    <xsd:element name="MediaServiceMetadata" ma:index="16" nillable="true" ma:displayName="MediaServiceMetadata" ma:description="" ma:hidden="true" ma:internalName="MediaServiceMetadata" ma:readOnly="true">
      <xsd:simpleType>
        <xsd:restriction base="dms:Note"/>
      </xsd:simpleType>
    </xsd:element>
    <xsd:element name="MediaServiceFastMetadata" ma:index="17" nillable="true" ma:displayName="MediaServiceFastMetadata" ma:description="" ma:hidden="true" ma:internalName="MediaServiceFastMetadata" ma:readOnly="true">
      <xsd:simpleType>
        <xsd:restriction base="dms:Note"/>
      </xsd:simpleType>
    </xsd:element>
    <xsd:element name="MediaServiceDateTaken" ma:index="18" nillable="true" ma:displayName="MediaServiceDateTaken" ma:description="" ma:hidden="true" ma:internalName="MediaServiceDateTaken"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280b9f-0d25-4ffb-96bc-3c5ae659ff52" elementFormDefault="qualified">
    <xsd:import namespace="http://schemas.microsoft.com/office/2006/documentManagement/types"/>
    <xsd:import namespace="http://schemas.microsoft.com/office/infopath/2007/PartnerControls"/>
    <xsd:element name="SharedWithUsers" ma:index="6"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7" nillable="true" ma:displayName="Shared With Details" ma:description="" ma:internalName="SharedWithDetails" ma:readOnly="true">
      <xsd:simpleType>
        <xsd:restriction base="dms:Note">
          <xsd:maxLength value="255"/>
        </xsd:restriction>
      </xsd:simpleType>
    </xsd:element>
    <xsd:element name="LastSharedByUser" ma:index="14" nillable="true" ma:displayName="Last Shared By User" ma:description="" ma:internalName="LastSharedByUser" ma:readOnly="true">
      <xsd:simpleType>
        <xsd:restriction base="dms:Note">
          <xsd:maxLength value="255"/>
        </xsd:restriction>
      </xsd:simpleType>
    </xsd:element>
    <xsd:element name="LastSharedByTime" ma:index="15" nillable="true" ma:displayName="Last Shared By Time" ma:description=""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udience xmlns="105CED8A-AF0E-4AD8-9238-2F7FF36232F4">Content Developer</Audience>
    <Department xmlns="105CED8A-AF0E-4AD8-9238-2F7FF36232F4">GPM Training</Department>
    <Category xmlns="105ced8a-af0e-4ad8-9238-2f7ff36232f4">Accessibility</Category>
    <Document_x0020_Type xmlns="105CED8A-AF0E-4AD8-9238-2F7FF36232F4">Template</Document_x0020_Type>
  </documentManagement>
</p:properties>
</file>

<file path=customXml/itemProps1.xml><?xml version="1.0" encoding="utf-8"?>
<ds:datastoreItem xmlns:ds="http://schemas.openxmlformats.org/officeDocument/2006/customXml" ds:itemID="{67F4A317-DC40-4ADB-B96B-289F02BB68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CED8A-AF0E-4AD8-9238-2F7FF36232F4"/>
    <ds:schemaRef ds:uri="105ced8a-af0e-4ad8-9238-2f7ff36232f4"/>
    <ds:schemaRef ds:uri="d5280b9f-0d25-4ffb-96bc-3c5ae659ff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32CFAA7-E308-4DCB-89CD-C84C20E90241}">
  <ds:schemaRefs>
    <ds:schemaRef ds:uri="http://schemas.microsoft.com/sharepoint/v3/contenttype/forms"/>
  </ds:schemaRefs>
</ds:datastoreItem>
</file>

<file path=customXml/itemProps3.xml><?xml version="1.0" encoding="utf-8"?>
<ds:datastoreItem xmlns:ds="http://schemas.openxmlformats.org/officeDocument/2006/customXml" ds:itemID="{BA9BA192-EF86-48DF-982C-2C526A268392}">
  <ds:schemaRefs>
    <ds:schemaRef ds:uri="http://purl.org/dc/elements/1.1/"/>
    <ds:schemaRef ds:uri="105CED8A-AF0E-4AD8-9238-2F7FF36232F4"/>
    <ds:schemaRef ds:uri="http://schemas.microsoft.com/office/infopath/2007/PartnerControls"/>
    <ds:schemaRef ds:uri="http://purl.org/dc/terms/"/>
    <ds:schemaRef ds:uri="d5280b9f-0d25-4ffb-96bc-3c5ae659ff52"/>
    <ds:schemaRef ds:uri="http://schemas.openxmlformats.org/package/2006/metadata/core-properties"/>
    <ds:schemaRef ds:uri="http://schemas.microsoft.com/office/2006/documentManagement/types"/>
    <ds:schemaRef ds:uri="105ced8a-af0e-4ad8-9238-2f7ff36232f4"/>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290</TotalTime>
  <Words>3072</Words>
  <Application>Microsoft Office PowerPoint</Application>
  <PresentationFormat>Widescreen</PresentationFormat>
  <Paragraphs>254</Paragraphs>
  <Slides>36</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Arial</vt:lpstr>
      <vt:lpstr>Calibri</vt:lpstr>
      <vt:lpstr>Helvetica</vt:lpstr>
      <vt:lpstr>LucidaGrande</vt:lpstr>
      <vt:lpstr>Open Sans</vt:lpstr>
      <vt:lpstr>Summer Font</vt:lpstr>
      <vt:lpstr>Office Theme</vt:lpstr>
      <vt:lpstr>Planning, Implementing, and Evaluating Marketing Strategies</vt:lpstr>
      <vt:lpstr>Learning Objectives</vt:lpstr>
      <vt:lpstr>Strategic Marketing Management</vt:lpstr>
      <vt:lpstr>The Strategic Planning Process</vt:lpstr>
      <vt:lpstr>Figure 2.1 – Components of the Strategic Planning Process</vt:lpstr>
      <vt:lpstr>Developing Organizational Mission and Goals</vt:lpstr>
      <vt:lpstr>Figure 2.2 – Levels of Strategic Planning</vt:lpstr>
      <vt:lpstr>Corporate Strategies</vt:lpstr>
      <vt:lpstr>Business-Unit Strategies (slide 1 of 3)</vt:lpstr>
      <vt:lpstr>Business-Unit Strategies (slide 2 of 3)</vt:lpstr>
      <vt:lpstr>Figure 2.3 – Growth Share Matrix Developed  by the Boston Consulting Group</vt:lpstr>
      <vt:lpstr>Business-Unit Strategies (slide 3 of 3)</vt:lpstr>
      <vt:lpstr>Figure 2.4 – Competitive Growth Strategies</vt:lpstr>
      <vt:lpstr>Competitive Growth Strategies</vt:lpstr>
      <vt:lpstr>Assessing Organizational  Resources and Opportunities</vt:lpstr>
      <vt:lpstr>SWOT Analysis</vt:lpstr>
      <vt:lpstr>Figure 2.5 – The Four-Cell  SWOT Matrix</vt:lpstr>
      <vt:lpstr>First-Mover and Late-Mover Advantage (slide 1 of 2)</vt:lpstr>
      <vt:lpstr>First-Mover and Late-Mover Advantage (slide 2 of 2)</vt:lpstr>
      <vt:lpstr>Developing Marketing Objectives  and Marketing Strategies</vt:lpstr>
      <vt:lpstr>Selecting the Target Market</vt:lpstr>
      <vt:lpstr>Creating the Marketing Mixes</vt:lpstr>
      <vt:lpstr>Managing Marketing Implementation</vt:lpstr>
      <vt:lpstr>Organizing the Marketing Unit</vt:lpstr>
      <vt:lpstr>Coordinating and Communicating (slide 1 of 2)</vt:lpstr>
      <vt:lpstr>Coordinating and Communicating (slide 2 of 2)</vt:lpstr>
      <vt:lpstr>Establishing a Timetable  for Implementation</vt:lpstr>
      <vt:lpstr>Evaluating Marketing Strategies</vt:lpstr>
      <vt:lpstr>Establishing Performance Standards</vt:lpstr>
      <vt:lpstr>Analyzing Actual Performance</vt:lpstr>
      <vt:lpstr>Sales Analysis</vt:lpstr>
      <vt:lpstr>Marketing Cost Analysis</vt:lpstr>
      <vt:lpstr>Comparing Actual Performance with Performance Standards and Making Changes, If Needed</vt:lpstr>
      <vt:lpstr>Creating the Marketing Plan</vt:lpstr>
      <vt:lpstr>Table 2.1 – Components of the Marketing Plan (1 of 2)</vt:lpstr>
      <vt:lpstr>Table 2.1 – Components of the Marketing Plan (2 of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Triola, Courtney A</dc:creator>
  <cp:lastModifiedBy>Janneck, Allie K</cp:lastModifiedBy>
  <cp:revision>26</cp:revision>
  <cp:lastPrinted>2016-10-03T15:29:39Z</cp:lastPrinted>
  <dcterms:created xsi:type="dcterms:W3CDTF">2017-12-08T21:17:47Z</dcterms:created>
  <dcterms:modified xsi:type="dcterms:W3CDTF">2018-11-20T17:51:03Z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0x0101003532E4C7BBAF8442AC48CBC7D09A7580</vt:lpwstr>
  </property>
</Properties>
</file>